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4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2" r:id="rId31"/>
    <p:sldId id="293" r:id="rId32"/>
    <p:sldId id="285" r:id="rId33"/>
    <p:sldId id="286" r:id="rId34"/>
    <p:sldId id="287" r:id="rId35"/>
    <p:sldId id="288" r:id="rId36"/>
    <p:sldId id="289" r:id="rId37"/>
    <p:sldId id="290" r:id="rId38"/>
    <p:sldId id="291" r:id="rId39"/>
    <p:sldId id="294" r:id="rId40"/>
    <p:sldId id="295" r:id="rId41"/>
    <p:sldId id="296" r:id="rId42"/>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B50D8BC-3700-419B-8D06-2CBD3C021037}" type="datetimeFigureOut">
              <a:rPr lang="tr-TR" smtClean="0"/>
              <a:pPr/>
              <a:t>31.12.2020</a:t>
            </a:fld>
            <a:endParaRPr lang="tr-TR"/>
          </a:p>
        </p:txBody>
      </p:sp>
      <p:sp>
        <p:nvSpPr>
          <p:cNvPr id="4" name="3 Altbilgi Yer Tutucusu"/>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71A2AC4-8D72-4046-9CBE-E8007077B194}"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A23720DD-5B6D-40BF-8493-A6B52D484E6B}" type="datetimeFigureOut">
              <a:rPr lang="tr-TR" smtClean="0"/>
              <a:pPr/>
              <a:t>31.12.2020</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F302176B-0E47-46AC-8F43-DAB4B8A37D06}"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31.12.2020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31.12.2020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31.12.2020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31.12.2020</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31.12.2020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A23720DD-5B6D-40BF-8493-A6B52D484E6B}" type="datetimeFigureOut">
              <a:rPr lang="tr-TR" smtClean="0"/>
              <a:pPr/>
              <a:t>31.12.2020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A23720DD-5B6D-40BF-8493-A6B52D484E6B}" type="datetimeFigureOut">
              <a:rPr lang="tr-TR" smtClean="0"/>
              <a:pPr/>
              <a:t>31.12.2020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31.12.2020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31.12.2020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31.12.2020</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F302176B-0E47-46AC-8F43-DAB4B8A37D06}"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23720DD-5B6D-40BF-8493-A6B52D484E6B}" type="datetimeFigureOut">
              <a:rPr lang="tr-TR" smtClean="0"/>
              <a:pPr/>
              <a:t>31.12.2020</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b="1" dirty="0" smtClean="0">
                <a:solidFill>
                  <a:schemeClr val="tx1"/>
                </a:solidFill>
              </a:rPr>
              <a:t>                                                              </a:t>
            </a:r>
            <a:endParaRPr lang="tr-TR" b="1" dirty="0">
              <a:solidFill>
                <a:schemeClr val="tx1"/>
              </a:solidFill>
            </a:endParaRPr>
          </a:p>
        </p:txBody>
      </p:sp>
      <p:sp>
        <p:nvSpPr>
          <p:cNvPr id="2" name="1 Başlık"/>
          <p:cNvSpPr>
            <a:spLocks noGrp="1"/>
          </p:cNvSpPr>
          <p:nvPr>
            <p:ph type="ctrTitle"/>
          </p:nvPr>
        </p:nvSpPr>
        <p:spPr/>
        <p:txBody>
          <a:bodyPr/>
          <a:lstStyle/>
          <a:p>
            <a:r>
              <a:rPr lang="tr-TR" dirty="0" smtClean="0"/>
              <a:t>UZAKTAN EĞİTİMDE SINIF YÖNETİMİ</a:t>
            </a: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2627784" y="4077072"/>
            <a:ext cx="3672408" cy="2533466"/>
          </a:xfrm>
          <a:prstGeom prst="rect">
            <a:avLst/>
          </a:prstGeom>
          <a:noFill/>
          <a:ln w="9525">
            <a:noFill/>
            <a:miter lim="800000"/>
            <a:headEnd/>
            <a:tailEnd/>
          </a:ln>
        </p:spPr>
      </p:pic>
      <p:pic>
        <p:nvPicPr>
          <p:cNvPr id="5" name="4 Resim"/>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714744" y="142852"/>
            <a:ext cx="1357322" cy="128586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lgn="just"/>
            <a:r>
              <a:rPr lang="tr-TR" dirty="0" smtClean="0"/>
              <a:t>Uzaktan eğitim uygulamalarında sunulan senkron ve asenkron eğitim modelleri kullanılan ortamlara ve planlanan eğitim gereksinimlerine göre düzenlenmektedir. Bu ortamlarda gerçekleştirilen öğrenme-öğretme süreçlerinin temelinde ise etkileşim yatmaktadır. Uzaktan eğitim uygulamalarında, üç tür etkileşimden söz edilmektedir. Bunlar; öğrenen-öğretici, öğrenen-öğrenen, öğrenen-içerik etkileşimleridir (</a:t>
            </a:r>
            <a:r>
              <a:rPr lang="tr-TR" dirty="0" err="1" smtClean="0"/>
              <a:t>Moore</a:t>
            </a:r>
            <a:r>
              <a:rPr lang="tr-TR" dirty="0" smtClean="0"/>
              <a:t>, 1989).</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179512" y="0"/>
            <a:ext cx="8712967"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pPr algn="just"/>
            <a:r>
              <a:rPr lang="tr-TR" b="1" dirty="0" smtClean="0"/>
              <a:t>Canlı Dersler (Senkron Uzaktan Eğitim Ortamları)</a:t>
            </a:r>
          </a:p>
          <a:p>
            <a:pPr algn="just">
              <a:buNone/>
            </a:pPr>
            <a:r>
              <a:rPr lang="tr-TR" dirty="0" smtClean="0"/>
              <a:t>    Uzaktan eğitim ortamlarında öğrenme sürecinin etkili ve verimli olması için öğrenenlerin sosyal etkileşim ve psikolojik güven ihtiyaçlarının karşılanması, öğrenme sürecinin etkili ve verimli olması yönünden önemlidir. Bu ortamlarda sosyal etkileşimin sağlandığı en güçlü uzaktan eğitim uygulamalarından biri de canlı derslerdir. Geleneksel öğretim yöntemlerinin ötesinde, teknolojiye dayalı gerçekleştirilen canlı dersler, bireylere gerçek zamanlı ve yüz yüze eğitime yakın bir öğrenme deneyimi sağlayan senkron çevrimiçi öğrenme ortamlarıdır.</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pPr algn="just"/>
            <a:r>
              <a:rPr lang="tr-TR" dirty="0" smtClean="0"/>
              <a:t>Öğrenen ve öğreticiler arasındaki etkileşimi artıran ve iletişimi kolaylaştıran senkron uzaktan eğitim uygulamaları farklı şekillerde isimlendirilmiştir. Bunlar; </a:t>
            </a:r>
            <a:r>
              <a:rPr lang="tr-TR" i="1" dirty="0" smtClean="0">
                <a:solidFill>
                  <a:schemeClr val="accent1">
                    <a:lumMod val="75000"/>
                  </a:schemeClr>
                </a:solidFill>
              </a:rPr>
              <a:t>sanal sınıflar, elektronik toplantılar, eş zamanlı çevrimiçi öğrenme ortamları, video/web konferanslar, canlı dersler </a:t>
            </a:r>
            <a:r>
              <a:rPr lang="tr-TR" dirty="0" smtClean="0"/>
              <a:t>şeklinde çeşitli ifadeler kullanılmaktadır. Canlı ders ifadesinin hem alan yazında hem de uygulayıcılar tarafından yaygın kullanılan ifade olduğu tespit edilmiştir.</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
            </a:r>
            <a:br>
              <a:rPr lang="tr-TR" dirty="0" smtClean="0"/>
            </a:br>
            <a:r>
              <a:rPr lang="tr-TR" dirty="0" smtClean="0"/>
              <a:t/>
            </a:r>
            <a:br>
              <a:rPr lang="tr-TR" dirty="0" smtClean="0"/>
            </a:br>
            <a:r>
              <a:rPr lang="tr-TR" dirty="0" smtClean="0"/>
              <a:t/>
            </a:r>
            <a:br>
              <a:rPr lang="tr-TR" dirty="0" smtClean="0"/>
            </a:br>
            <a:r>
              <a:rPr lang="tr-TR" b="1" dirty="0" smtClean="0">
                <a:solidFill>
                  <a:schemeClr val="accent1">
                    <a:lumMod val="50000"/>
                  </a:schemeClr>
                </a:solidFill>
              </a:rPr>
              <a:t>CANLI DERSLERDE  ÖĞRETİMSEL POTANSİYEL </a:t>
            </a:r>
            <a:endParaRPr lang="tr-TR" b="1" dirty="0">
              <a:solidFill>
                <a:schemeClr val="accent1">
                  <a:lumMod val="50000"/>
                </a:schemeClr>
              </a:solidFill>
            </a:endParaRPr>
          </a:p>
        </p:txBody>
      </p:sp>
      <p:sp>
        <p:nvSpPr>
          <p:cNvPr id="3" name="2 İçerik Yer Tutucusu"/>
          <p:cNvSpPr>
            <a:spLocks noGrp="1"/>
          </p:cNvSpPr>
          <p:nvPr>
            <p:ph sz="quarter" idx="1"/>
          </p:nvPr>
        </p:nvSpPr>
        <p:spPr>
          <a:xfrm>
            <a:off x="914400" y="2204864"/>
            <a:ext cx="7772400" cy="3814936"/>
          </a:xfrm>
        </p:spPr>
        <p:txBody>
          <a:bodyPr/>
          <a:lstStyle/>
          <a:p>
            <a:pPr algn="just">
              <a:buNone/>
            </a:pPr>
            <a:endParaRPr lang="tr-TR" b="1" dirty="0" smtClean="0"/>
          </a:p>
          <a:p>
            <a:pPr algn="just"/>
            <a:r>
              <a:rPr lang="tr-TR" dirty="0" smtClean="0"/>
              <a:t>Öğrenen ve öğreticilerin birbirleriyle internet üzerinden eş zamanlı olarak bir araya geldikleri öğrenme ortamları olan canlı derslerin öğretimsel potansiyellerini arttırabilmek için dikkat edilmesi gereken hususları sizlerle paylaşacağım.</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92500" lnSpcReduction="20000"/>
          </a:bodyPr>
          <a:lstStyle/>
          <a:p>
            <a:pPr algn="just"/>
            <a:r>
              <a:rPr lang="tr-TR" dirty="0" smtClean="0"/>
              <a:t>Canlı derslerde pedagojik olarak kavramlarla ilgili açıklamalar yapma, farklı kavramlar arasındaki ilişkileri açıklayarak gösterme, içeriğin görselleştirilmesi, anlık geri bildirim verme gibi geniş yelpazede etkinlikler yapılabilir. </a:t>
            </a:r>
          </a:p>
          <a:p>
            <a:pPr algn="just"/>
            <a:r>
              <a:rPr lang="tr-TR" dirty="0" smtClean="0"/>
              <a:t>Bunun yanında öğrenenlerin yalnızca öğretimsel değil </a:t>
            </a:r>
            <a:r>
              <a:rPr lang="tr-TR" dirty="0" err="1" smtClean="0"/>
              <a:t>motivasyonel</a:t>
            </a:r>
            <a:r>
              <a:rPr lang="tr-TR" dirty="0" smtClean="0"/>
              <a:t> </a:t>
            </a:r>
            <a:r>
              <a:rPr lang="tr-TR" dirty="0" err="1" smtClean="0"/>
              <a:t>olarakta</a:t>
            </a:r>
            <a:r>
              <a:rPr lang="tr-TR" dirty="0" smtClean="0"/>
              <a:t> duygusal ve sosyal duygularını destekleyecek şekilde canlı ders etkinlikleri planlanabilir. </a:t>
            </a:r>
          </a:p>
          <a:p>
            <a:pPr algn="just"/>
            <a:r>
              <a:rPr lang="tr-TR" dirty="0" smtClean="0"/>
              <a:t>Öğrenenlerin </a:t>
            </a:r>
            <a:r>
              <a:rPr lang="tr-TR" dirty="0" err="1" smtClean="0"/>
              <a:t>motivasyonel</a:t>
            </a:r>
            <a:r>
              <a:rPr lang="tr-TR" dirty="0" smtClean="0"/>
              <a:t> duygularını artıracak nitelikte olan ilgi çekici etkinliklere yer verme, öğrenenleri kendilerine daha yakın buldukları etkinliklere dahil etme, </a:t>
            </a:r>
            <a:r>
              <a:rPr lang="tr-TR" dirty="0" err="1" smtClean="0"/>
              <a:t>diyaloğu</a:t>
            </a:r>
            <a:r>
              <a:rPr lang="tr-TR" dirty="0" smtClean="0"/>
              <a:t> güçlendirme faaliyetlerine de yer verilebilir. </a:t>
            </a:r>
          </a:p>
          <a:p>
            <a:pPr algn="just"/>
            <a:r>
              <a:rPr lang="tr-TR" dirty="0" smtClean="0"/>
              <a:t>Bu faaliyetler canlı derslerde öğrenenlerin motivasyonlarını ve aktif katılımlarını artırarak öğrenme deneyimini nitelikli hale getirecektir. </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539552" y="188640"/>
            <a:ext cx="8280920" cy="63367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92500"/>
          </a:bodyPr>
          <a:lstStyle/>
          <a:p>
            <a:pPr algn="just"/>
            <a:r>
              <a:rPr lang="tr-TR" dirty="0" smtClean="0"/>
              <a:t>Bütün bu potansiyel özellikleri içine alan etkinlikler planlanırken öğrenenlerin bir televizyon programı izler gibi dersi dinlemesinden ziyade aktif katılımları sağlanmalıdır. Aktif katılımın sağlanması içinde öğrenenlerin derse ilgilerini çekecek çeşitli aktiviteler yapılmalı ve etkileşimler teşvik edilmelidir.</a:t>
            </a:r>
          </a:p>
          <a:p>
            <a:pPr algn="just"/>
            <a:r>
              <a:rPr lang="tr-TR" dirty="0" smtClean="0"/>
              <a:t>Canlı ders ortamlarında öğrenenlerin ilgisini derse çekmek için; içeriğinin genellikle görsel veya işitsel medya desteğiyle zenginleştirilmesi, öğrenen yanıtlarına sık sık yer verilmesi, küçük grup çalışmaları ile işbirliği çalışmalarının organize edilmesi ve öğreticilerin öğrenenlerin öğrenme deneyimlerini devamlı izleme ve değerlendirmelerine yönelik etkinlikler düzenlenmelidir</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pPr algn="just"/>
            <a:r>
              <a:rPr lang="tr-TR" dirty="0" smtClean="0"/>
              <a:t>Canlı derslerin etkili ve verimli olarak yürütülebilmesi, öğreticinin teknik bilgisinin yanında öğrenci merkezli yansıtıcı ve yenilikçi tutuma sahip olmasına bağlıdır. Bu nedenle senkron uzaktan eğitim ortamlarının farklı öğrenme düzeyi ve stiline sahip öğrenenlerin ihtiyaçlarını karşılamada yüz yüze eğitim kadar etkili ve başarılı olabilmesi için öğreticilerin; teknik becerilerini nasıl geliştireceklerini, etkileşimli aktiviteler ve kurs müfredatlarını nasıl tasarlayıp uygulayacaklarını ve çevrimiçi öğrencilerin karşılaşabileceği sorunları nasıl gidereceklerini bilmeleri gerekir (Martin ve </a:t>
            </a:r>
            <a:r>
              <a:rPr lang="tr-TR" dirty="0" err="1" smtClean="0"/>
              <a:t>Parker</a:t>
            </a:r>
            <a:r>
              <a:rPr lang="tr-TR" dirty="0" smtClean="0"/>
              <a:t>, 2014).</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lgn="just"/>
            <a:r>
              <a:rPr lang="tr-TR" dirty="0" smtClean="0"/>
              <a:t>Kısacası, canlı derslerin etkili ve başarılı olabilmesi için öğreticilerin, uzaktan eğitim ortamlarındaki edindiği veya edinmesi gerektiği rolleri iyi bilmesi, dersin yürütülmesinde hangi niteliklerin ön plana çıkarılması gerektiğini, öğrenenlerin öğrenme tercihlerini keşfetmeyi, teknolojik araçları uygun öğretim teknikleri ile bütünleştirmeyi ve kendilerine uygun yöntemi belirlemeyi iyi bilmeleri gerekmektedir. Canlı derslerde öğretici rolleri Şekil 1.8’ de özetlenmiştir.</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1560" y="1052736"/>
            <a:ext cx="8075240" cy="4967064"/>
          </a:xfrm>
        </p:spPr>
        <p:txBody>
          <a:bodyPr>
            <a:normAutofit/>
          </a:bodyPr>
          <a:lstStyle/>
          <a:p>
            <a:pPr algn="just"/>
            <a:r>
              <a:rPr lang="tr-TR" smtClean="0"/>
              <a:t>COVID-19 </a:t>
            </a:r>
            <a:r>
              <a:rPr lang="tr-TR" dirty="0" err="1" smtClean="0"/>
              <a:t>pandemisinin</a:t>
            </a:r>
            <a:r>
              <a:rPr lang="tr-TR" dirty="0" smtClean="0"/>
              <a:t> ardından, tüm dünya eğitim-öğretim faaliyetlerini sürdürebilmek adına canlı ders uygulamalarını kullanmaya başlamıştır. Eğitim kademesinin her birimine etki eden canlı ders uygulamaları beraberinde sınıf yönetimi ile yaşanan sorunlara da yeni boyutlar eklemiştir. Bunun nedeni olarak da geleneksel eğitimin, öğretmen merkezli ve ders temelli yapıya sahip olması, canlı derslerin ise grup etkinlikleri, ikili tartışmalar, uygulamalı öğrenme etkinlikleri ve öğrenci merkezli etkinlikleri barındırması görülmektedir.</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p:cNvPicPr>
            <a:picLocks noGrp="1" noChangeAspect="1" noChangeArrowheads="1"/>
          </p:cNvPicPr>
          <p:nvPr>
            <p:ph sz="quarter" idx="1"/>
          </p:nvPr>
        </p:nvPicPr>
        <p:blipFill>
          <a:blip r:embed="rId2" cstate="print"/>
          <a:srcRect/>
          <a:stretch>
            <a:fillRect/>
          </a:stretch>
        </p:blipFill>
        <p:spPr bwMode="auto">
          <a:xfrm>
            <a:off x="179512" y="260648"/>
            <a:ext cx="8784976"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1">
                    <a:lumMod val="75000"/>
                  </a:schemeClr>
                </a:solidFill>
              </a:rPr>
              <a:t>CANLI DERSLERDE SINIF YÖNETİMİ</a:t>
            </a:r>
            <a:endParaRPr lang="tr-TR" b="1" dirty="0">
              <a:solidFill>
                <a:schemeClr val="accent1">
                  <a:lumMod val="75000"/>
                </a:schemeClr>
              </a:solidFill>
            </a:endParaRPr>
          </a:p>
        </p:txBody>
      </p:sp>
      <p:pic>
        <p:nvPicPr>
          <p:cNvPr id="8194" name="Picture 2"/>
          <p:cNvPicPr>
            <a:picLocks noGrp="1" noChangeAspect="1" noChangeArrowheads="1"/>
          </p:cNvPicPr>
          <p:nvPr>
            <p:ph sz="quarter" idx="1"/>
          </p:nvPr>
        </p:nvPicPr>
        <p:blipFill>
          <a:blip r:embed="rId2" cstate="print"/>
          <a:srcRect/>
          <a:stretch>
            <a:fillRect/>
          </a:stretch>
        </p:blipFill>
        <p:spPr bwMode="auto">
          <a:xfrm>
            <a:off x="1187624" y="1866900"/>
            <a:ext cx="6465713"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85000" lnSpcReduction="10000"/>
          </a:bodyPr>
          <a:lstStyle/>
          <a:p>
            <a:pPr algn="just"/>
            <a:r>
              <a:rPr lang="tr-TR" dirty="0" smtClean="0"/>
              <a:t>Yüz yüze derslerde aynı ortamda bulunmaktan dolayı gerçekleşen doğal etkileşimler canlı derslerde gerçekleşmeyebilir. Örneğin; şekil 2.1.’de görüldüğü gibi bir öğretmen yüz yüze bir derse geldiğinde sadece kısa bir gözlem yaparak ve öğrencilere sorular sorarak, öğrencilerin mutlu olup olmadığını ya da derse motive gelip gelmediğini anlayabilir ve dersinin etkinliklerini mevcut duruma bakarak değiştirebilir. Ancak, canlı derslerde öğretmenin bu durumu anlaması için öncelikle kendi kamerası ve mikrofonunu aktifleştirecek, sonra sırayla öğrencilerin kamera ve mikrofonunu aktifleştirecek ve sonunda öğrencilere soru sorarak sınıfın durumunu değerlendirebilecektir. Ayrıca sınıfın durumunu genel olarak gözleme şansı da olamayacaktır. Bu nedenle, canlı dersler öğretmenler için daha zor olduğundan ve ekstra çaba gerektirdiğinden dolayı, öğretmenlerin canlı derse giriş etkinlikleri konusunda yapacaklarının daha önemli olduğu söylenebilir. </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914400" y="980728"/>
            <a:ext cx="7772400" cy="5039072"/>
          </a:xfrm>
        </p:spPr>
        <p:txBody>
          <a:bodyPr>
            <a:normAutofit/>
          </a:bodyPr>
          <a:lstStyle/>
          <a:p>
            <a:pPr algn="ctr">
              <a:buNone/>
            </a:pPr>
            <a:r>
              <a:rPr lang="tr-TR" b="1" dirty="0" smtClean="0">
                <a:solidFill>
                  <a:schemeClr val="accent1">
                    <a:lumMod val="75000"/>
                  </a:schemeClr>
                </a:solidFill>
              </a:rPr>
              <a:t>Canlı Ders Giriş Etkinliklerine Neden Önem Vermeliyim?</a:t>
            </a:r>
          </a:p>
          <a:p>
            <a:pPr algn="just"/>
            <a:r>
              <a:rPr lang="tr-TR" dirty="0" smtClean="0"/>
              <a:t>Canlı derslerde fiziksel etkileşim olmadığından dolayı, öğrenciler ders esnasında kendilerini yalnız hissedebilir, dikkatleri dağılabilir ve dersten kopabilirler. Bu nedenle, canlı derslerde giriş etkinlikleri kritik öneme sahiptir ve dersin geri kalanının etkileme potansiyeli yüksektir. Canlı ders giriş etkinliklerini karşılama ve derse geçiş olarak ayırmakta fayda vardır. Karşılama etkinlikleri ile öğrencilerle etkileşim kurarak onları derse bağlarken, derse geçiş etkinlikleri ile ders konunuza etkili bir giriş yaparak öğrencilerinizi motive edebilirsiniz.</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1"/>
          </p:nvPr>
        </p:nvPicPr>
        <p:blipFill>
          <a:blip r:embed="rId2" cstate="print"/>
          <a:srcRect/>
          <a:stretch>
            <a:fillRect/>
          </a:stretch>
        </p:blipFill>
        <p:spPr bwMode="auto">
          <a:xfrm>
            <a:off x="323528" y="548680"/>
            <a:ext cx="8424936"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92500" lnSpcReduction="20000"/>
          </a:bodyPr>
          <a:lstStyle/>
          <a:p>
            <a:pPr algn="just"/>
            <a:r>
              <a:rPr lang="tr-TR" dirty="0" smtClean="0"/>
              <a:t>Görüldüğü gibi canlı ders karşılama etkinlikleri kapsamında, öğrencilere kendinizi tanıtmanız, öğrencilerin birbirleriyle tanışmalarına yardımcı olmanız ve çeşitli etkileşimli giriş etkinlikleri düzenlemeniz öğrenciler açısından belirsiz olan durumların ortadan kalmasına ve hem size hem de dersinize karşı olumlu bir tutum göstermelerine yardımcı olabilecektir. Derse karşı ortaya çıkan olumlu tutumlar ise öğrenme çıktılarına pozitif olarak yansıyabilecektir. Ayrı yeten, bu tanışma etkinliklerini bir canlı ders platformu, kamera ya da mikrofon yardımıyla yapacağınızdan dolayı mevcut ortaya çıkabilecek teknik aksaklıkları dersin hemen başında görebilecek ve ona göre önlemlerinizi alabileceksiniz. Böylelikle ders başlangıcında samimi bir ortam oluştururken aynı zamanda ders sırasında ortaya çıkabilecek teknik aksaklıkları da en aza indirebileceksiniz.</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solidFill>
                  <a:schemeClr val="accent1">
                    <a:lumMod val="75000"/>
                  </a:schemeClr>
                </a:solidFill>
              </a:rPr>
              <a:t>Canlı Ders için Nasıl Bir Karşılama Yapmalıyım?</a:t>
            </a:r>
            <a:endParaRPr lang="tr-TR" dirty="0">
              <a:solidFill>
                <a:schemeClr val="accent1">
                  <a:lumMod val="75000"/>
                </a:schemeClr>
              </a:solidFill>
            </a:endParaRPr>
          </a:p>
        </p:txBody>
      </p:sp>
      <p:sp>
        <p:nvSpPr>
          <p:cNvPr id="3" name="2 İçerik Yer Tutucusu"/>
          <p:cNvSpPr>
            <a:spLocks noGrp="1"/>
          </p:cNvSpPr>
          <p:nvPr>
            <p:ph sz="quarter" idx="1"/>
          </p:nvPr>
        </p:nvSpPr>
        <p:spPr/>
        <p:txBody>
          <a:bodyPr>
            <a:normAutofit lnSpcReduction="10000"/>
          </a:bodyPr>
          <a:lstStyle/>
          <a:p>
            <a:pPr algn="just"/>
            <a:r>
              <a:rPr lang="tr-TR" dirty="0" smtClean="0"/>
              <a:t>Öğrencilerin sizleri, birbirlerini,dersin kurallarını ve sistemini tanımasını sağladıktan sonra genel olarak bir canlı ders için çeşitli karşılama etkinlikleri yapabilirsiniz. Bu doğrultuda;</a:t>
            </a:r>
          </a:p>
          <a:p>
            <a:pPr algn="just"/>
            <a:r>
              <a:rPr lang="tr-TR" dirty="0" smtClean="0"/>
              <a:t>1. Kameranızı ve mikrofonunuzu açmalı ve öğrencilerinizin sizleri görmesini ve duymasını sağlamalısınız. Böylelikle öğrencilerin derse ait hazır bulunuşlukları artabilecektir.</a:t>
            </a:r>
          </a:p>
          <a:p>
            <a:pPr algn="just"/>
            <a:r>
              <a:rPr lang="tr-TR" dirty="0" smtClean="0"/>
              <a:t>2. Öğrencilere isimleri ile hitap ederek onları samimi bir şekilde karşılamalı ve dersiniz için pozitif bir atmosfer oluşturmaya çalışmalısınız. Bu doğrultuda katılımcı listesinden faydalanarak öğrencilere isimleri ile hitap edebilirsiniz.</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914400" y="764704"/>
            <a:ext cx="7772400" cy="5255096"/>
          </a:xfrm>
        </p:spPr>
        <p:txBody>
          <a:bodyPr>
            <a:normAutofit fontScale="92500"/>
          </a:bodyPr>
          <a:lstStyle/>
          <a:p>
            <a:pPr algn="just"/>
            <a:r>
              <a:rPr lang="tr-TR" dirty="0" smtClean="0"/>
              <a:t>Öğrencilere dersin başında kamera ya da mikrofon izni vererek konuşmalarını sağlayabilir ve öğretim yönetim sistemi, canlı ders platformu kullanımı ya da ders konusunda herhangi bir sıkıntı yaşayıp yaşamadıklarını sorabilirsiniz. Böylelikle öğrenciler ile kişisel bir bağ oluştururken, aynı zamanda dersin başında öğrencilerin ses ya da görüntü ayarlarında bir problem olup olmadığını kontrol etmiş olursunuz.</a:t>
            </a:r>
          </a:p>
          <a:p>
            <a:pPr algn="just"/>
            <a:r>
              <a:rPr lang="tr-TR" dirty="0" smtClean="0"/>
              <a:t>4. Canlı ders oturumunu başlattıktan sonra, hali hazırda oturumda bulunan öğrencilerden derse yeni bağlanan katılımcılara kişiselleştirilmiş karşılama mesajlarını (Örneğin: Merhaba Serra, derse Hoş geldin) sohbet aracı vasıtasıyla yazmasını isteyebilirsiniz. Böylelikle öğrencilerin birbirleri ile etkileşimini ders başında sağlamaya başlamış olursunuz.</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a:stretch>
            <a:fillRect/>
          </a:stretch>
        </p:blipFill>
        <p:spPr bwMode="auto">
          <a:xfrm>
            <a:off x="755576" y="620688"/>
            <a:ext cx="7992887" cy="5399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DERSE GEÇİŞ</a:t>
            </a:r>
            <a:endParaRPr lang="tr-TR"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187624" y="1556792"/>
            <a:ext cx="6862712" cy="463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quarter" idx="1"/>
          </p:nvPr>
        </p:nvSpPr>
        <p:spPr/>
        <p:txBody>
          <a:bodyPr>
            <a:normAutofit/>
          </a:bodyPr>
          <a:lstStyle/>
          <a:p>
            <a:pPr algn="just"/>
            <a:r>
              <a:rPr lang="tr-TR" dirty="0" smtClean="0"/>
              <a:t>Canlı ders uygulama sürecinin etkili yürütülmesinde önemli role sahip öğreticilerin bu geçiş sürecini çok iyi planlaması, teknik ve pedagojik modelleri uygun şekilde kullanması büyük önem taşımaktadır. Çünkü asenkron öğrenme ortamlarının aksine, canlı ders uygulamaları motivasyonu ve aktif katılımı artırmak için </a:t>
            </a:r>
            <a:r>
              <a:rPr lang="tr-TR" b="1" i="1" dirty="0" smtClean="0">
                <a:solidFill>
                  <a:schemeClr val="accent1">
                    <a:lumMod val="75000"/>
                  </a:schemeClr>
                </a:solidFill>
              </a:rPr>
              <a:t>anlık geri bildirim, doğrudan öğretmen-öğrenci etkileşimi ve ilgi çekici faaliyetlere </a:t>
            </a:r>
            <a:r>
              <a:rPr lang="tr-TR" dirty="0" smtClean="0"/>
              <a:t>imkan verir. Anında iletişim, grup içinde ilişki kurmanın yanı sıra topluluk hissini de destekler.</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1"/>
          </p:nvPr>
        </p:nvPicPr>
        <p:blipFill>
          <a:blip r:embed="rId2" cstate="print"/>
          <a:srcRect/>
          <a:stretch>
            <a:fillRect/>
          </a:stretch>
        </p:blipFill>
        <p:spPr bwMode="auto">
          <a:xfrm>
            <a:off x="827584" y="692696"/>
            <a:ext cx="7704855" cy="5544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quarter" idx="1"/>
          </p:nvPr>
        </p:nvPicPr>
        <p:blipFill>
          <a:blip r:embed="rId2" cstate="print"/>
          <a:srcRect/>
          <a:stretch>
            <a:fillRect/>
          </a:stretch>
        </p:blipFill>
        <p:spPr bwMode="auto">
          <a:xfrm>
            <a:off x="971600" y="908720"/>
            <a:ext cx="7560839" cy="5111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404664"/>
            <a:ext cx="7772400" cy="1143000"/>
          </a:xfrm>
        </p:spPr>
        <p:txBody>
          <a:bodyPr>
            <a:noAutofit/>
          </a:bodyPr>
          <a:lstStyle/>
          <a:p>
            <a:pPr algn="just"/>
            <a:r>
              <a:rPr lang="tr-TR" sz="1800" dirty="0" smtClean="0">
                <a:solidFill>
                  <a:schemeClr val="tx1"/>
                </a:solidFill>
              </a:rPr>
              <a:t>“</a:t>
            </a:r>
            <a:r>
              <a:rPr lang="tr-TR" sz="1800" b="1" i="1" dirty="0" smtClean="0">
                <a:solidFill>
                  <a:schemeClr val="tx1"/>
                </a:solidFill>
              </a:rPr>
              <a:t>Önerilen bu aktiviteler yardımıyla öğrencilerin derse olan dikkatlerini topladıktan sonra, motivasyonlarını artırabilmek ve sürdürebilmek adına somut bir dil kullanarak aşağıdaki aktiviteleri yapabilirsiniz</a:t>
            </a:r>
            <a:r>
              <a:rPr lang="tr-TR" sz="1800" dirty="0" smtClean="0">
                <a:solidFill>
                  <a:schemeClr val="tx1"/>
                </a:solidFill>
              </a:rPr>
              <a:t>.”</a:t>
            </a:r>
            <a:endParaRPr lang="tr-TR" sz="1800" dirty="0">
              <a:solidFill>
                <a:schemeClr val="tx1"/>
              </a:solidFill>
            </a:endParaRPr>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551874" y="1700808"/>
            <a:ext cx="8592125" cy="4242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2564904"/>
            <a:ext cx="7772400" cy="1143000"/>
          </a:xfrm>
        </p:spPr>
        <p:txBody>
          <a:bodyPr>
            <a:normAutofit fontScale="90000"/>
          </a:bodyPr>
          <a:lstStyle/>
          <a:p>
            <a:pPr algn="ctr"/>
            <a:r>
              <a:rPr lang="tr-TR" b="1" i="1" dirty="0" smtClean="0">
                <a:solidFill>
                  <a:schemeClr val="accent1">
                    <a:lumMod val="75000"/>
                  </a:schemeClr>
                </a:solidFill>
              </a:rPr>
              <a:t>SENARYOLAR EŞLİĞİNDE SINIF YÖNETİMİ</a:t>
            </a:r>
            <a:endParaRPr lang="tr-TR" b="1" i="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SENARYO 1</a:t>
            </a:r>
            <a:endParaRPr lang="tr-TR"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1693888" y="1447800"/>
            <a:ext cx="621342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SENARYO 2</a:t>
            </a:r>
            <a:endParaRPr lang="tr-TR"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1822360" y="1447800"/>
            <a:ext cx="5956479"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SENARYO 3</a:t>
            </a:r>
            <a:endParaRPr lang="tr-TR" dirty="0"/>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2086194" y="1447800"/>
            <a:ext cx="5428811"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SENARYO 4</a:t>
            </a:r>
            <a:endParaRPr lang="tr-TR" dirty="0"/>
          </a:p>
        </p:txBody>
      </p:sp>
      <p:pic>
        <p:nvPicPr>
          <p:cNvPr id="7170" name="Picture 2"/>
          <p:cNvPicPr>
            <a:picLocks noGrp="1" noChangeAspect="1" noChangeArrowheads="1"/>
          </p:cNvPicPr>
          <p:nvPr>
            <p:ph sz="quarter" idx="1"/>
          </p:nvPr>
        </p:nvPicPr>
        <p:blipFill>
          <a:blip r:embed="rId2" cstate="print"/>
          <a:srcRect/>
          <a:stretch>
            <a:fillRect/>
          </a:stretch>
        </p:blipFill>
        <p:spPr bwMode="auto">
          <a:xfrm>
            <a:off x="1400907" y="1447800"/>
            <a:ext cx="679938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SENARYO 5</a:t>
            </a:r>
            <a:endParaRPr lang="tr-TR" dirty="0"/>
          </a:p>
        </p:txBody>
      </p:sp>
      <p:pic>
        <p:nvPicPr>
          <p:cNvPr id="8194" name="Picture 2"/>
          <p:cNvPicPr>
            <a:picLocks noGrp="1" noChangeAspect="1" noChangeArrowheads="1"/>
          </p:cNvPicPr>
          <p:nvPr>
            <p:ph sz="quarter" idx="1"/>
          </p:nvPr>
        </p:nvPicPr>
        <p:blipFill>
          <a:blip r:embed="rId2" cstate="print"/>
          <a:srcRect/>
          <a:stretch>
            <a:fillRect/>
          </a:stretch>
        </p:blipFill>
        <p:spPr bwMode="auto">
          <a:xfrm>
            <a:off x="2115000" y="1447800"/>
            <a:ext cx="53712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sz="quarter" idx="1"/>
          </p:nvPr>
        </p:nvPicPr>
        <p:blipFill>
          <a:blip r:embed="rId2" cstate="print"/>
          <a:srcRect/>
          <a:stretch>
            <a:fillRect/>
          </a:stretch>
        </p:blipFill>
        <p:spPr bwMode="auto">
          <a:xfrm>
            <a:off x="899592" y="692696"/>
            <a:ext cx="7632848" cy="5327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lgn="just"/>
            <a:r>
              <a:rPr lang="tr-TR" dirty="0" smtClean="0"/>
              <a:t>Özellikle öğrenen ve öğreticilerin büyük çoğunluğunun ilk kez karşılaştığı bir öğrenme ortamı olan canlı dersler, teknik bakımdan, fiziksel bir sınıf ortamındaymış gibi bir öğrenme deneyimi sağlamasına rağmen </a:t>
            </a:r>
            <a:r>
              <a:rPr lang="tr-TR" dirty="0" err="1" smtClean="0"/>
              <a:t>teknopedagojik</a:t>
            </a:r>
            <a:r>
              <a:rPr lang="tr-TR" dirty="0" smtClean="0"/>
              <a:t> yaklaşımlar da göz önünde bulundurularak tasarlandığında etkili ve kalıcı öğretim uygulamaları gerçekleştirilecektir.</a:t>
            </a:r>
          </a:p>
          <a:p>
            <a:pPr algn="just"/>
            <a:r>
              <a:rPr lang="tr-TR" dirty="0" smtClean="0"/>
              <a:t>Öncelikle </a:t>
            </a:r>
            <a:r>
              <a:rPr lang="tr-TR" b="1" i="1" dirty="0" smtClean="0">
                <a:solidFill>
                  <a:schemeClr val="accent1">
                    <a:lumMod val="75000"/>
                  </a:schemeClr>
                </a:solidFill>
              </a:rPr>
              <a:t>UZAKTAN EĞİTİM </a:t>
            </a:r>
            <a:r>
              <a:rPr lang="tr-TR" dirty="0" smtClean="0"/>
              <a:t>bileşenlerini inceleyelim.</a:t>
            </a: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solidFill>
                  <a:schemeClr val="tx1"/>
                </a:solidFill>
              </a:rPr>
              <a:t>ÖZETLE…. </a:t>
            </a:r>
            <a:br>
              <a:rPr lang="tr-TR" sz="2800" b="1" dirty="0" smtClean="0">
                <a:solidFill>
                  <a:schemeClr val="tx1"/>
                </a:solidFill>
              </a:rPr>
            </a:br>
            <a:r>
              <a:rPr lang="tr-TR" sz="2800" b="1" i="1" dirty="0" smtClean="0">
                <a:solidFill>
                  <a:srgbClr val="FF0000"/>
                </a:solidFill>
              </a:rPr>
              <a:t>UZAKTAN EĞİTİMDE ETKİLİ SINIF YÖNETİMİ İÇİN </a:t>
            </a:r>
            <a:endParaRPr lang="tr-TR" sz="2800" b="1" i="1" dirty="0">
              <a:solidFill>
                <a:srgbClr val="FF0000"/>
              </a:solidFill>
            </a:endParaRPr>
          </a:p>
        </p:txBody>
      </p:sp>
      <p:pic>
        <p:nvPicPr>
          <p:cNvPr id="12291" name="Picture 3"/>
          <p:cNvPicPr>
            <a:picLocks noGrp="1" noChangeAspect="1" noChangeArrowheads="1"/>
          </p:cNvPicPr>
          <p:nvPr>
            <p:ph sz="quarter" idx="1"/>
          </p:nvPr>
        </p:nvPicPr>
        <p:blipFill>
          <a:blip r:embed="rId2" cstate="print"/>
          <a:srcRect/>
          <a:stretch>
            <a:fillRect/>
          </a:stretch>
        </p:blipFill>
        <p:spPr bwMode="auto">
          <a:xfrm>
            <a:off x="1023937" y="1862137"/>
            <a:ext cx="755332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914400" y="2780928"/>
            <a:ext cx="7772400" cy="1152128"/>
          </a:xfrm>
        </p:spPr>
        <p:txBody>
          <a:bodyPr/>
          <a:lstStyle/>
          <a:p>
            <a:pPr algn="ctr"/>
            <a:r>
              <a:rPr lang="tr-TR" b="1" dirty="0" smtClean="0"/>
              <a:t>DİNLEDİĞİNİZ İÇİN TEŞEKKÜRLER </a:t>
            </a:r>
            <a:endParaRPr lang="tr-TR" b="1" dirty="0"/>
          </a:p>
        </p:txBody>
      </p:sp>
      <p:pic>
        <p:nvPicPr>
          <p:cNvPr id="4" name="3 Resim"/>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500430" y="4143380"/>
            <a:ext cx="1857388" cy="164307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lgn="just"/>
            <a:r>
              <a:rPr lang="tr-TR" b="1" i="1" dirty="0" smtClean="0">
                <a:solidFill>
                  <a:schemeClr val="accent1">
                    <a:lumMod val="50000"/>
                  </a:schemeClr>
                </a:solidFill>
              </a:rPr>
              <a:t>Uzaktan eğitim, </a:t>
            </a:r>
            <a:r>
              <a:rPr lang="tr-TR" dirty="0" smtClean="0"/>
              <a:t>genel anlamda mekan olarak birbirlerinden uzakta bulunan bireylere teknolojik araçlarla ve uygulamalarla bilgilerin sunulduğu, zaman ve mekan esnekliğinin sağlandığı, iletişim ve etkileşime imkan sunan eğitim-öğretim sistemidir. Bilgi, iletişim ve öğretim teknolojilerinin sunduğu ortam, uygulamalar ve materyaller ile zaman ve mekandan bağımsız bir şekilde öğrenenin, öğretici, içerik, diğer öğrenenler ve ortamlarla etkileşim kurduğu eğitim şeklidir.</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srcRect/>
          <a:stretch>
            <a:fillRect/>
          </a:stretch>
        </p:blipFill>
        <p:spPr bwMode="auto">
          <a:xfrm>
            <a:off x="1043608" y="620688"/>
            <a:ext cx="6844937" cy="4572000"/>
          </a:xfrm>
          <a:prstGeom prst="rect">
            <a:avLst/>
          </a:prstGeom>
          <a:noFill/>
          <a:ln w="9525">
            <a:noFill/>
            <a:miter lim="800000"/>
            <a:headEnd/>
            <a:tailEnd/>
          </a:ln>
        </p:spPr>
      </p:pic>
      <p:sp>
        <p:nvSpPr>
          <p:cNvPr id="5" name="4 Dikdörtgen"/>
          <p:cNvSpPr/>
          <p:nvPr/>
        </p:nvSpPr>
        <p:spPr>
          <a:xfrm>
            <a:off x="467544" y="5373216"/>
            <a:ext cx="8064896" cy="369332"/>
          </a:xfrm>
          <a:prstGeom prst="rect">
            <a:avLst/>
          </a:prstGeom>
        </p:spPr>
        <p:txBody>
          <a:bodyPr wrap="square">
            <a:spAutoFit/>
          </a:bodyPr>
          <a:lstStyle/>
          <a:p>
            <a:r>
              <a:rPr lang="tr-TR" b="1" dirty="0" smtClean="0"/>
              <a:t>Şekil 1.2. Uzaktan Eğitim Bileşenleri (</a:t>
            </a:r>
            <a:r>
              <a:rPr lang="tr-TR" b="1" dirty="0" err="1" smtClean="0"/>
              <a:t>Anderson</a:t>
            </a:r>
            <a:r>
              <a:rPr lang="tr-TR" b="1" dirty="0" smtClean="0"/>
              <a:t> &amp; </a:t>
            </a:r>
            <a:r>
              <a:rPr lang="tr-TR" b="1" dirty="0" err="1" smtClean="0"/>
              <a:t>Garrison</a:t>
            </a:r>
            <a:r>
              <a:rPr lang="tr-TR" b="1" dirty="0" smtClean="0"/>
              <a:t>, 1998; </a:t>
            </a:r>
            <a:r>
              <a:rPr lang="tr-TR" b="1" dirty="0" err="1" smtClean="0"/>
              <a:t>Moore</a:t>
            </a:r>
            <a:r>
              <a:rPr lang="tr-TR" b="1" dirty="0" smtClean="0"/>
              <a:t>, 1989)</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92500" lnSpcReduction="10000"/>
          </a:bodyPr>
          <a:lstStyle/>
          <a:p>
            <a:pPr algn="just">
              <a:buNone/>
            </a:pPr>
            <a:r>
              <a:rPr lang="tr-TR" dirty="0" smtClean="0"/>
              <a:t>    Şekil 1.2’ de verilen uzaktan eğitim bileşenleri incelendiğinde; öğrenenler, içeriklerle bireysel olarak doğrudan etkileşime girer ve bu içeriklerle izleme, okuma, dinleme, değerlendirme faaliyetleri gerçekleştirebilirler. İçerikler, öğreticiler tarafından hazırlanan veya sunulan öğrenme kaynağı olarak öğreticilerin tercih ettiği çeşitli senkron veya asenkron ortamlar (video, animasyon </a:t>
            </a:r>
            <a:r>
              <a:rPr lang="tr-TR" dirty="0" err="1" smtClean="0"/>
              <a:t>podcast</a:t>
            </a:r>
            <a:r>
              <a:rPr lang="tr-TR" dirty="0" smtClean="0"/>
              <a:t>, </a:t>
            </a:r>
            <a:r>
              <a:rPr lang="tr-TR" dirty="0" err="1" smtClean="0"/>
              <a:t>pdf</a:t>
            </a:r>
            <a:r>
              <a:rPr lang="tr-TR" dirty="0" smtClean="0"/>
              <a:t> vb.) aracılığıyla sunulur. Öğreticiler, öğrenenlerle aralarında bulunan fiziksel mesafenin en aza indirilmesine yönelik çeşitli etkinlikler tasarlar, değerlendirir ve geri dönütler verirler. Öğrenciler de sunulan bu etkinlik uygulamalarına bireysel veya işbirlikli olarak katılma, uygulama, araştırma, cevaplama veya raporlama faaliyetlerini gerçekleştirirler.</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Uzaktan Eğitim Modelleri</a:t>
            </a:r>
            <a:endParaRPr lang="tr-TR"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683568" y="2276872"/>
            <a:ext cx="3135037" cy="3312368"/>
          </a:xfrm>
          <a:prstGeom prst="rect">
            <a:avLst/>
          </a:prstGeom>
          <a:noFill/>
          <a:ln w="9525">
            <a:noFill/>
            <a:miter lim="800000"/>
            <a:headEnd/>
            <a:tailEnd/>
          </a:ln>
        </p:spPr>
      </p:pic>
      <p:sp>
        <p:nvSpPr>
          <p:cNvPr id="5" name="4 Dikdörtgen"/>
          <p:cNvSpPr/>
          <p:nvPr/>
        </p:nvSpPr>
        <p:spPr>
          <a:xfrm>
            <a:off x="3995936" y="2204864"/>
            <a:ext cx="4572000" cy="3416320"/>
          </a:xfrm>
          <a:prstGeom prst="rect">
            <a:avLst/>
          </a:prstGeom>
        </p:spPr>
        <p:txBody>
          <a:bodyPr>
            <a:spAutoFit/>
          </a:bodyPr>
          <a:lstStyle/>
          <a:p>
            <a:pPr algn="just"/>
            <a:r>
              <a:rPr lang="tr-TR" b="1" dirty="0" smtClean="0"/>
              <a:t>Senkron (EŞ ZAMANLI) uzaktan eğitim, öğretici ve öğrenenlerin sanal ortamda</a:t>
            </a:r>
          </a:p>
          <a:p>
            <a:pPr algn="just"/>
            <a:r>
              <a:rPr lang="tr-TR" dirty="0" smtClean="0"/>
              <a:t>aynı anda farklı mekânlarda bir araya geldikleri, birbirleriyle sesli ve görüntülü etkileşime girebildikleri, çeşitli deneyim paylaşımında bulunabildikleri çevrimiçi öğrenme ortamlarıdır. Çeşitli yazılım araçlarıyla internet üzerinden sesli ve görüntülü iletişim, anlık mesajlaşma ve video konferans uygulamaları yapılarak gerçekleştirilir. Öğrenenlere ders materyallerinin sunulmasının yanında ayrıca canlı, bağlamsal ve etkileşimli bir öğrenme ortamı sağlar.</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755576" y="1988840"/>
            <a:ext cx="3457575" cy="3457575"/>
          </a:xfrm>
          <a:prstGeom prst="rect">
            <a:avLst/>
          </a:prstGeom>
          <a:noFill/>
          <a:ln w="9525">
            <a:noFill/>
            <a:miter lim="800000"/>
            <a:headEnd/>
            <a:tailEnd/>
          </a:ln>
        </p:spPr>
      </p:pic>
      <p:sp>
        <p:nvSpPr>
          <p:cNvPr id="5" name="4 Dikdörtgen"/>
          <p:cNvSpPr/>
          <p:nvPr/>
        </p:nvSpPr>
        <p:spPr>
          <a:xfrm>
            <a:off x="4572000" y="2132856"/>
            <a:ext cx="4355976" cy="3693319"/>
          </a:xfrm>
          <a:prstGeom prst="rect">
            <a:avLst/>
          </a:prstGeom>
        </p:spPr>
        <p:txBody>
          <a:bodyPr wrap="square">
            <a:spAutoFit/>
          </a:bodyPr>
          <a:lstStyle/>
          <a:p>
            <a:pPr algn="just"/>
            <a:r>
              <a:rPr lang="tr-TR" b="1" dirty="0" smtClean="0"/>
              <a:t>Asenkron uzaktan eğitim, İçeriklerin çeşitli yazılım araçları üzerinden</a:t>
            </a:r>
          </a:p>
          <a:p>
            <a:pPr algn="just"/>
            <a:r>
              <a:rPr lang="tr-TR" dirty="0" smtClean="0"/>
              <a:t>sunulduğu ve depolandığı, öğrenenlerin tam anlamıyla zaman ve mekandan bağımsız olarak,istedikleri yerden bu içeriklere erişebildikleri çevrimiçi öğrenme ortamlarıdır. Asenkron uzaktan eğitimde genellikle öğrenen-içerik etkileşimi ön plana çıkarken, öğrenen öğretici etkileşimi gecikmeli olarak sağlanmaktadır. E-postalar, tartışma panoları, forum etkinlikleri asenkron uzaktan eğitim ortamlarında yaygın olarak kullanılan öğrenme faaliyetleridir.</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98</TotalTime>
  <Words>1612</Words>
  <Application>Microsoft Office PowerPoint</Application>
  <PresentationFormat>Ekran Gösterisi (4:3)</PresentationFormat>
  <Paragraphs>50</Paragraphs>
  <Slides>41</Slides>
  <Notes>0</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Hisse Senedi</vt:lpstr>
      <vt:lpstr>UZAKTAN EĞİTİMDE SINIF YÖNETİMİ</vt:lpstr>
      <vt:lpstr>Slayt 2</vt:lpstr>
      <vt:lpstr>Slayt 3</vt:lpstr>
      <vt:lpstr>Slayt 4</vt:lpstr>
      <vt:lpstr>Slayt 5</vt:lpstr>
      <vt:lpstr>Slayt 6</vt:lpstr>
      <vt:lpstr>Slayt 7</vt:lpstr>
      <vt:lpstr>Uzaktan Eğitim Modelleri</vt:lpstr>
      <vt:lpstr>Slayt 9</vt:lpstr>
      <vt:lpstr>Slayt 10</vt:lpstr>
      <vt:lpstr>Slayt 11</vt:lpstr>
      <vt:lpstr>Slayt 12</vt:lpstr>
      <vt:lpstr>Slayt 13</vt:lpstr>
      <vt:lpstr>   CANLI DERSLERDE  ÖĞRETİMSEL POTANSİYEL </vt:lpstr>
      <vt:lpstr>Slayt 15</vt:lpstr>
      <vt:lpstr>Slayt 16</vt:lpstr>
      <vt:lpstr>Slayt 17</vt:lpstr>
      <vt:lpstr>Slayt 18</vt:lpstr>
      <vt:lpstr>Slayt 19</vt:lpstr>
      <vt:lpstr>Slayt 20</vt:lpstr>
      <vt:lpstr>CANLI DERSLERDE SINIF YÖNETİMİ</vt:lpstr>
      <vt:lpstr>Slayt 22</vt:lpstr>
      <vt:lpstr>Slayt 23</vt:lpstr>
      <vt:lpstr>Slayt 24</vt:lpstr>
      <vt:lpstr>Slayt 25</vt:lpstr>
      <vt:lpstr>Canlı Ders için Nasıl Bir Karşılama Yapmalıyım?</vt:lpstr>
      <vt:lpstr>Slayt 27</vt:lpstr>
      <vt:lpstr>Slayt 28</vt:lpstr>
      <vt:lpstr>DERSE GEÇİŞ</vt:lpstr>
      <vt:lpstr>Slayt 30</vt:lpstr>
      <vt:lpstr>Slayt 31</vt:lpstr>
      <vt:lpstr>“Önerilen bu aktiviteler yardımıyla öğrencilerin derse olan dikkatlerini topladıktan sonra, motivasyonlarını artırabilmek ve sürdürebilmek adına somut bir dil kullanarak aşağıdaki aktiviteleri yapabilirsiniz.”</vt:lpstr>
      <vt:lpstr>SENARYOLAR EŞLİĞİNDE SINIF YÖNETİMİ</vt:lpstr>
      <vt:lpstr>SENARYO 1</vt:lpstr>
      <vt:lpstr>SENARYO 2</vt:lpstr>
      <vt:lpstr>SENARYO 3</vt:lpstr>
      <vt:lpstr>SENARYO 4</vt:lpstr>
      <vt:lpstr>SENARYO 5</vt:lpstr>
      <vt:lpstr>Slayt 39</vt:lpstr>
      <vt:lpstr>ÖZETLE….  UZAKTAN EĞİTİMDE ETKİLİ SINIF YÖNETİMİ İÇİN </vt:lpstr>
      <vt:lpstr>Slayt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UZAKTAN EĞİTİMDE SINIF YÖNETİMİ</dc:title>
  <dc:creator>POYRAT</dc:creator>
  <cp:lastModifiedBy>PC</cp:lastModifiedBy>
  <cp:revision>13</cp:revision>
  <dcterms:created xsi:type="dcterms:W3CDTF">2020-12-19T10:40:35Z</dcterms:created>
  <dcterms:modified xsi:type="dcterms:W3CDTF">2020-12-31T07:07:58Z</dcterms:modified>
</cp:coreProperties>
</file>