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Forte" panose="03060902040502070203" pitchFamily="66" charset="0"/>
      <p:regular r:id="rId30"/>
    </p:embeddedFont>
    <p:embeddedFont>
      <p:font typeface="Nickainley Normal" panose="00000500000000000000" pitchFamily="2" charset="-94"/>
      <p:italic r:id="rId31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808D29-5848-4EB1-AE7C-F4E682F7D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3D81991-0A29-4347-91D4-9EA40D96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EE27D0-E667-4B02-ACCC-7B937CE7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58971D-2E84-4833-B5A4-2D188BC4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29757-ADBE-4257-A8BF-76C40DCC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09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806723-94BC-46FD-85BA-D1114C65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8F02B4-1533-43C0-801A-0BA7A5F66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E70D47-03A7-4DA5-8785-1DF0EC36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B66B0F-D296-4310-98D3-585F6766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A6C2C0-E050-4365-BAAA-237C8CBD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25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6E5F906-C53E-4F14-8331-5310ECCE3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D0D8E7-B16A-4A8A-BF3F-07205FD8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4B96C1-4235-4113-A6D0-C33B9FCE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75134D-6E2B-491E-BFAF-AE822C7C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18195E-A250-4F0C-99BB-A83F5F23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66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56532C-CC6D-458F-A04E-C24E16FB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E1A78B-27C1-46DC-8331-4DB53C1B6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365F9F-ED17-4D2A-BA7D-49139320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839CE5-CF42-435C-BA3A-B6F9CE4C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CB8614-0731-465B-984C-05D3F60A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65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F644AD-E10B-42B9-9DB9-3A90C73D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091D683-1421-4308-9825-87A6468DE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F2EEC7-6A40-40DD-934B-3113B69C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CCCF96-A0C0-42A5-A3D0-EA668DD9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6D985E-7345-43A0-86C5-CF76B216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20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88317A-3439-4A5A-8946-5EA80ED1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A9E46A-5010-452D-96CE-41750F52F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D15454D-7C85-459E-A06A-E91829BB0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3B50D3-EA02-4E28-9755-13197C08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DF9EBF-8F28-440E-A257-B3753AC4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97E981B-3430-48F4-BBFA-74A58D4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51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212999-94C9-49AF-836F-615172E7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23A81E-ED5F-4ABB-BE43-4DBC8381F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B4EEA9B-6DA3-4459-B867-5B2F0DB50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83459D9-9AA0-478B-9CED-6106228CB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B00CE23-2860-4428-96F6-A37A631D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89BE5EC-3591-480A-B2AD-2BA4711E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EFFB0C8-AE18-4618-B4FE-239EB1D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221B7D1-740F-4F9E-BD1D-0DD79B4A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34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5AA3DD-872D-4C57-8FCF-46B74F67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9DD8528-0C0C-4D24-A57A-D48C4FFC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73534C5-BA30-4538-ACD2-26E9EEE4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113D3CF-482C-4E47-BAD8-E332B4A3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23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361F470-8C0C-418B-ACA7-27DD08B3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1A08583-FDAA-4E8E-BF3A-02EFAE2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45D8759-2C2A-4C1E-B925-FF9D6334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65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8D4D84-4D24-4AFC-8442-6663ACC3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C88C22-358F-449A-B9A6-D177DF20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C5BA6CE-4277-4D4C-90E0-57014E39F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6469065-F003-4FBA-9905-EFB06BD3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C412E30-3B58-46F8-ABF7-5E1A7E9A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19DF167-A8FB-4C83-8FAA-05AD7AF3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64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65D6BF-7EF0-4423-80B1-CC9FC7BF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ADBCAEB-0D7D-4E74-883C-EB21EAD09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88DB978-DAD8-4DC0-BC9D-F585E421E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E7F03B-2B69-4CC2-8E99-28FB101A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F632BA9-3C8B-4436-B58C-C3B6205B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65792B3-6AA2-47A5-BF1F-45F5C16F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09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6672047-8347-4C0E-AE7B-6B6E21B8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FAA3B5-2414-4285-8892-82406F338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87E36D-8FA6-4C14-A7A6-1D3B0C93E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BB781-55A6-4275-8D42-29DBA57E8981}" type="datetimeFigureOut">
              <a:rPr lang="tr-TR" smtClean="0"/>
              <a:t>24.5.2020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902B-E2DD-4AE2-B1CE-9695A4186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1AE99F6-B761-4F33-B507-181B8A48A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A0BD-C9E6-482E-ACD1-C66A76FDB4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11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3" Type="http://schemas.microsoft.com/office/2007/relationships/hdphoto" Target="../media/hdphoto1.wdp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21.xml"/><Relationship Id="rId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7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19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openxmlformats.org/officeDocument/2006/relationships/image" Target="../media/image10.pn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sv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meb.gov.t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image" Target="../media/image21.png"/><Relationship Id="rId17" Type="http://schemas.openxmlformats.org/officeDocument/2006/relationships/slide" Target="slide16.xml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5" Type="http://schemas.openxmlformats.org/officeDocument/2006/relationships/slide" Target="slide15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12.xm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986AFAF-2B7B-4C95-A4DB-6BF319DFA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" r="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C77BCA8B-8F76-4B3C-B011-3DD86FC8DCBE}"/>
              </a:ext>
            </a:extLst>
          </p:cNvPr>
          <p:cNvCxnSpPr>
            <a:cxnSpLocks/>
          </p:cNvCxnSpPr>
          <p:nvPr/>
        </p:nvCxnSpPr>
        <p:spPr>
          <a:xfrm flipV="1">
            <a:off x="2101516" y="3694067"/>
            <a:ext cx="657726" cy="7175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E4BD4CC0-0B8F-4514-93E9-E4F5558E89D1}"/>
              </a:ext>
            </a:extLst>
          </p:cNvPr>
          <p:cNvCxnSpPr>
            <a:cxnSpLocks/>
          </p:cNvCxnSpPr>
          <p:nvPr/>
        </p:nvCxnSpPr>
        <p:spPr>
          <a:xfrm>
            <a:off x="4410517" y="1714499"/>
            <a:ext cx="2279041" cy="48326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F0C8386A-0656-49E1-A5F4-8655FDC1C3C8}"/>
              </a:ext>
            </a:extLst>
          </p:cNvPr>
          <p:cNvCxnSpPr>
            <a:cxnSpLocks/>
          </p:cNvCxnSpPr>
          <p:nvPr/>
        </p:nvCxnSpPr>
        <p:spPr>
          <a:xfrm flipH="1">
            <a:off x="6256422" y="2903621"/>
            <a:ext cx="930441" cy="10294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CA019E6D-5DC8-41B3-BCE8-15C3BD06E56B}"/>
              </a:ext>
            </a:extLst>
          </p:cNvPr>
          <p:cNvCxnSpPr>
            <a:cxnSpLocks/>
          </p:cNvCxnSpPr>
          <p:nvPr/>
        </p:nvCxnSpPr>
        <p:spPr>
          <a:xfrm>
            <a:off x="6387211" y="4578693"/>
            <a:ext cx="2654484" cy="16977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345B9172-53D4-4C0C-9899-CFC1B1967F0F}"/>
              </a:ext>
            </a:extLst>
          </p:cNvPr>
          <p:cNvSpPr txBox="1"/>
          <p:nvPr/>
        </p:nvSpPr>
        <p:spPr>
          <a:xfrm>
            <a:off x="-191224" y="5591061"/>
            <a:ext cx="3402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Forte" panose="03060902040502070203" pitchFamily="66" charset="0"/>
              </a:rPr>
              <a:t>TEMEL KAVRAMLAR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2530217A-7068-41BC-9265-C1573FA6669F}"/>
              </a:ext>
            </a:extLst>
          </p:cNvPr>
          <p:cNvSpPr txBox="1"/>
          <p:nvPr/>
        </p:nvSpPr>
        <p:spPr>
          <a:xfrm>
            <a:off x="1266252" y="79419"/>
            <a:ext cx="348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Forte" panose="03060902040502070203" pitchFamily="66" charset="0"/>
              </a:rPr>
              <a:t>ÖZEL EGITIM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28D16A92-1150-454C-8AC5-F07AD8BF35E2}"/>
              </a:ext>
            </a:extLst>
          </p:cNvPr>
          <p:cNvSpPr txBox="1"/>
          <p:nvPr/>
        </p:nvSpPr>
        <p:spPr>
          <a:xfrm>
            <a:off x="6508722" y="-27488"/>
            <a:ext cx="282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Forte" panose="03060902040502070203" pitchFamily="66" charset="0"/>
              </a:rPr>
              <a:t>NEDENLER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4399C605-0150-4124-BC83-1D24826B2CB3}"/>
              </a:ext>
            </a:extLst>
          </p:cNvPr>
          <p:cNvSpPr txBox="1"/>
          <p:nvPr/>
        </p:nvSpPr>
        <p:spPr>
          <a:xfrm>
            <a:off x="3237205" y="5580221"/>
            <a:ext cx="4609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Forte" panose="03060902040502070203" pitchFamily="66" charset="0"/>
              </a:rPr>
              <a:t>EGITIM TUR VE KADEMELERI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F6E79324-3D7D-4434-93FA-54D125C0D6B7}"/>
              </a:ext>
            </a:extLst>
          </p:cNvPr>
          <p:cNvSpPr txBox="1"/>
          <p:nvPr/>
        </p:nvSpPr>
        <p:spPr>
          <a:xfrm>
            <a:off x="8598876" y="3072285"/>
            <a:ext cx="3309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Forte" panose="03060902040502070203" pitchFamily="66" charset="0"/>
              </a:rPr>
              <a:t>KAYNAKLAR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4" name="Slayt Önizlemesi 53">
                <a:extLst>
                  <a:ext uri="{FF2B5EF4-FFF2-40B4-BE49-F238E27FC236}">
                    <a16:creationId xmlns:a16="http://schemas.microsoft.com/office/drawing/2014/main" id="{A1132EF4-A882-4983-B532-97704BA2F2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8761492"/>
                  </p:ext>
                </p:extLst>
              </p:nvPr>
            </p:nvGraphicFramePr>
            <p:xfrm>
              <a:off x="596647" y="3933061"/>
              <a:ext cx="1684769" cy="1714500"/>
            </p:xfrm>
            <a:graphic>
              <a:graphicData uri="http://schemas.microsoft.com/office/powerpoint/2016/slidezoom">
                <pslz:sldZm>
                  <pslz:sldZmObj sldId="257" cId="2507492320">
                    <pslz:zmPr id="{37315924-0BC1-4FC8-8324-622689CE6758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84769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4" name="Slayt Önizlemesi 5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1132EF4-A882-4983-B532-97704BA2F2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647" y="3933061"/>
                <a:ext cx="1684769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7" name="Slayt Önizlemesi 56">
                <a:extLst>
                  <a:ext uri="{FF2B5EF4-FFF2-40B4-BE49-F238E27FC236}">
                    <a16:creationId xmlns:a16="http://schemas.microsoft.com/office/drawing/2014/main" id="{9A73B683-6CA8-4EDF-9317-ADE06F9F74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5756908"/>
                  </p:ext>
                </p:extLst>
              </p:nvPr>
            </p:nvGraphicFramePr>
            <p:xfrm>
              <a:off x="1348135" y="738288"/>
              <a:ext cx="3210216" cy="3005052"/>
            </p:xfrm>
            <a:graphic>
              <a:graphicData uri="http://schemas.microsoft.com/office/powerpoint/2016/slidezoom">
                <pslz:sldZm>
                  <pslz:sldZmObj sldId="258" cId="502141488">
                    <pslz:zmPr id="{3C03DF5B-C3BF-49E0-B203-2166D8308166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10216" cy="300505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7" name="Slayt Önizlemesi 5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A73B683-6CA8-4EDF-9317-ADE06F9F74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135" y="738288"/>
                <a:ext cx="3210216" cy="3005052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2" name="Slayt Önizlemesi 61">
                <a:extLst>
                  <a:ext uri="{FF2B5EF4-FFF2-40B4-BE49-F238E27FC236}">
                    <a16:creationId xmlns:a16="http://schemas.microsoft.com/office/drawing/2014/main" id="{A0B72A50-E0F9-4D9C-B555-8F737596D9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6897096"/>
                  </p:ext>
                </p:extLst>
              </p:nvPr>
            </p:nvGraphicFramePr>
            <p:xfrm>
              <a:off x="6576960" y="588750"/>
              <a:ext cx="2464735" cy="2575184"/>
            </p:xfrm>
            <a:graphic>
              <a:graphicData uri="http://schemas.microsoft.com/office/powerpoint/2016/slidezoom">
                <pslz:sldZm>
                  <pslz:sldZmObj sldId="272" cId="988118247">
                    <pslz:zmPr id="{AC29DF8F-9B98-4297-88F1-0A1296CAC299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64735" cy="257518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2" name="Slayt Önizlemesi 6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0B72A50-E0F9-4D9C-B555-8F737596D9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6960" y="588750"/>
                <a:ext cx="2464735" cy="257518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3" name="Slayt Önizlemesi 72">
                <a:extLst>
                  <a:ext uri="{FF2B5EF4-FFF2-40B4-BE49-F238E27FC236}">
                    <a16:creationId xmlns:a16="http://schemas.microsoft.com/office/drawing/2014/main" id="{EABE9FA3-F1C4-4A74-A8C2-D7DEE8132E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7622648"/>
                  </p:ext>
                </p:extLst>
              </p:nvPr>
            </p:nvGraphicFramePr>
            <p:xfrm>
              <a:off x="4410517" y="3501726"/>
              <a:ext cx="2059770" cy="2078495"/>
            </p:xfrm>
            <a:graphic>
              <a:graphicData uri="http://schemas.microsoft.com/office/powerpoint/2016/slidezoom">
                <pslz:sldZm>
                  <pslz:sldZmObj sldId="276" cId="547729988">
                    <pslz:zmPr id="{44666D74-58B6-49B9-B389-F7B94DA56719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59770" cy="207849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3" name="Slayt Önizlemesi 7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EABE9FA3-F1C4-4A74-A8C2-D7DEE8132E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0517" y="3501726"/>
                <a:ext cx="2059770" cy="207849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6" name="Slayt Önizlemesi 75">
                <a:extLst>
                  <a:ext uri="{FF2B5EF4-FFF2-40B4-BE49-F238E27FC236}">
                    <a16:creationId xmlns:a16="http://schemas.microsoft.com/office/drawing/2014/main" id="{8EA69769-0AB0-4EE7-9338-481916D083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4510000"/>
                  </p:ext>
                </p:extLst>
              </p:nvPr>
            </p:nvGraphicFramePr>
            <p:xfrm>
              <a:off x="8874370" y="3694067"/>
              <a:ext cx="2798167" cy="2916958"/>
            </p:xfrm>
            <a:graphic>
              <a:graphicData uri="http://schemas.microsoft.com/office/powerpoint/2016/slidezoom">
                <pslz:sldZm>
                  <pslz:sldZmObj sldId="277" cId="577752880">
                    <pslz:zmPr id="{01A6006C-9D86-4D86-A0E5-BA61E0E76786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98167" cy="291695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6" name="Slayt Önizlemesi 75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EA69769-0AB0-4EE7-9338-481916D083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4370" y="3694067"/>
                <a:ext cx="2798167" cy="291695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78" name="Resim 77">
            <a:extLst>
              <a:ext uri="{FF2B5EF4-FFF2-40B4-BE49-F238E27FC236}">
                <a16:creationId xmlns:a16="http://schemas.microsoft.com/office/drawing/2014/main" id="{324C1F21-897C-442B-82E8-A338C9E778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56" y="79419"/>
            <a:ext cx="2550208" cy="23634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29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6096000" y="647615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586350" y="1207410"/>
              <a:ext cx="1560035" cy="61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6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bütünlük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-3852489" y="578073"/>
            <a:ext cx="34835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>
                <a:solidFill>
                  <a:schemeClr val="bg1"/>
                </a:solidFill>
                <a:latin typeface="Nickainley Normal" panose="00000500000000000000" pitchFamily="2" charset="-94"/>
              </a:rPr>
              <a:t>bireyin yalnızca yetersiz olduğu alanlar değil, sosyal, kişilik ve zihinsel gelişim alanları tam bir bütünlük içerisinde incelenmelidir.</a:t>
            </a:r>
          </a:p>
        </p:txBody>
      </p:sp>
    </p:spTree>
    <p:extLst>
      <p:ext uri="{BB962C8B-B14F-4D97-AF65-F5344CB8AC3E}">
        <p14:creationId xmlns:p14="http://schemas.microsoft.com/office/powerpoint/2010/main" val="1322101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30000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4028 L 0.43854 -0.04028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6096000" y="647615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573357" y="1207410"/>
              <a:ext cx="1560035" cy="61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6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derinlik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-3483521" y="920620"/>
            <a:ext cx="34835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chemeClr val="bg1"/>
                </a:solidFill>
                <a:latin typeface="Nickainley Normal" panose="00000500000000000000" pitchFamily="2" charset="-94"/>
              </a:rPr>
              <a:t>yalnızca inceleme yapıldığı zaman ki durum değil mümkünse doğumdan itibaren geçen tüm süre değerlendirmeye dahil edilmelidir.</a:t>
            </a:r>
          </a:p>
        </p:txBody>
      </p:sp>
    </p:spTree>
    <p:extLst>
      <p:ext uri="{BB962C8B-B14F-4D97-AF65-F5344CB8AC3E}">
        <p14:creationId xmlns:p14="http://schemas.microsoft.com/office/powerpoint/2010/main" val="484317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30000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 -0.00511 L 0.40833 -0.00511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6096000" y="647615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527882" y="1207410"/>
              <a:ext cx="1560035" cy="61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6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çeşitlilik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-3483521" y="1019241"/>
            <a:ext cx="34835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Nickainley Normal" panose="00000500000000000000" pitchFamily="2" charset="-94"/>
              </a:rPr>
              <a:t>uygulanan testlerde, tekniklerde ve yöntemlerde çeşitlilik sağlanmalıdır</a:t>
            </a:r>
          </a:p>
        </p:txBody>
      </p:sp>
    </p:spTree>
    <p:extLst>
      <p:ext uri="{BB962C8B-B14F-4D97-AF65-F5344CB8AC3E}">
        <p14:creationId xmlns:p14="http://schemas.microsoft.com/office/powerpoint/2010/main" val="4261122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30000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 -0.02386 L 0.40833 -0.02386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504297" y="717158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527882" y="1180133"/>
              <a:ext cx="1560035" cy="61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6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uzmanlık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12560968" y="341917"/>
            <a:ext cx="34835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chemeClr val="bg1"/>
                </a:solidFill>
                <a:latin typeface="Nickainley Normal" panose="00000500000000000000" pitchFamily="2" charset="-94"/>
              </a:rPr>
              <a:t>inceleme yapan kişinin yeterli bilgi ve beceriye sahip olması</a:t>
            </a:r>
          </a:p>
        </p:txBody>
      </p:sp>
    </p:spTree>
    <p:extLst>
      <p:ext uri="{BB962C8B-B14F-4D97-AF65-F5344CB8AC3E}">
        <p14:creationId xmlns:p14="http://schemas.microsoft.com/office/powerpoint/2010/main" val="1749604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4474 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504297" y="717158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449540" y="1180133"/>
              <a:ext cx="1716718" cy="61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6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süreklilik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12593053" y="989873"/>
            <a:ext cx="37859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chemeClr val="bg1"/>
                </a:solidFill>
                <a:latin typeface="Nickainley Normal" panose="00000500000000000000" pitchFamily="2" charset="-94"/>
              </a:rPr>
              <a:t>ilk değerlendirmeden sonra belli aralıklarla yeniden inceleme yapılmalıdır</a:t>
            </a:r>
          </a:p>
        </p:txBody>
      </p:sp>
    </p:spTree>
    <p:extLst>
      <p:ext uri="{BB962C8B-B14F-4D97-AF65-F5344CB8AC3E}">
        <p14:creationId xmlns:p14="http://schemas.microsoft.com/office/powerpoint/2010/main" val="1943629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44739 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504297" y="717158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527882" y="1180133"/>
              <a:ext cx="1560035" cy="61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6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yeterlilik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12593052" y="717158"/>
            <a:ext cx="36896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chemeClr val="bg1"/>
                </a:solidFill>
                <a:latin typeface="Nickainley Normal" panose="00000500000000000000" pitchFamily="2" charset="-94"/>
              </a:rPr>
              <a:t>değerlendirmeler bireyin yeterli olduğu, başarılı olabileceği alanları da ortaya çıkarmalıdır.</a:t>
            </a:r>
          </a:p>
        </p:txBody>
      </p:sp>
    </p:spTree>
    <p:extLst>
      <p:ext uri="{BB962C8B-B14F-4D97-AF65-F5344CB8AC3E}">
        <p14:creationId xmlns:p14="http://schemas.microsoft.com/office/powerpoint/2010/main" val="2750848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44739 -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504297" y="717158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527882" y="1180133"/>
              <a:ext cx="1560035" cy="61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6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iş birliği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12577010" y="999643"/>
            <a:ext cx="34835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chemeClr val="bg1"/>
                </a:solidFill>
                <a:latin typeface="Nickainley Normal" panose="00000500000000000000" pitchFamily="2" charset="-94"/>
              </a:rPr>
              <a:t>değerlendirme yapan ekip kendi arasında ve aile ile sürekli iş birliği içinde olmalıdır</a:t>
            </a:r>
          </a:p>
        </p:txBody>
      </p:sp>
    </p:spTree>
    <p:extLst>
      <p:ext uri="{BB962C8B-B14F-4D97-AF65-F5344CB8AC3E}">
        <p14:creationId xmlns:p14="http://schemas.microsoft.com/office/powerpoint/2010/main" val="3941152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4474 -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272715" y="336884"/>
            <a:ext cx="5652263" cy="5524506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667056" y="1133830"/>
              <a:ext cx="1256088" cy="83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66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engelliğin nedenleri</a:t>
              </a:r>
            </a:p>
          </p:txBody>
        </p:sp>
      </p:grp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FA697873-802B-427D-A373-26F4C690C50A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5097223" y="1122417"/>
            <a:ext cx="2638841" cy="235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BD858490-6FCD-4854-B1D1-28107C0D82B7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5924978" y="3099137"/>
            <a:ext cx="3794867" cy="1112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DEF714DC-D8F4-421C-8271-3DB43737E6C4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5097223" y="5052345"/>
            <a:ext cx="1880313" cy="5282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1" name="Slayt Önizlemesi 60">
                <a:extLst>
                  <a:ext uri="{FF2B5EF4-FFF2-40B4-BE49-F238E27FC236}">
                    <a16:creationId xmlns:a16="http://schemas.microsoft.com/office/drawing/2014/main" id="{D4E25452-9C6D-40E3-A5DB-203CE25927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6876992"/>
                  </p:ext>
                </p:extLst>
              </p:nvPr>
            </p:nvGraphicFramePr>
            <p:xfrm>
              <a:off x="7736064" y="110130"/>
              <a:ext cx="2346455" cy="2294021"/>
            </p:xfrm>
            <a:graphic>
              <a:graphicData uri="http://schemas.microsoft.com/office/powerpoint/2016/slidezoom">
                <pslz:sldZm>
                  <pslz:sldZmObj sldId="273" cId="3182067035">
                    <pslz:zmPr id="{EDB0B69D-EB4D-4852-8A22-10F14746F676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46455" cy="229402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1" name="Slayt Önizlemesi 6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4E25452-9C6D-40E3-A5DB-203CE25927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6064" y="110130"/>
                <a:ext cx="2346455" cy="229402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3" name="Slayt Önizlemesi 62">
                <a:extLst>
                  <a:ext uri="{FF2B5EF4-FFF2-40B4-BE49-F238E27FC236}">
                    <a16:creationId xmlns:a16="http://schemas.microsoft.com/office/drawing/2014/main" id="{40E0A096-C1CA-472B-AC08-708C13608F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2306863"/>
                  </p:ext>
                </p:extLst>
              </p:nvPr>
            </p:nvGraphicFramePr>
            <p:xfrm>
              <a:off x="9596479" y="2159829"/>
              <a:ext cx="2595521" cy="2294021"/>
            </p:xfrm>
            <a:graphic>
              <a:graphicData uri="http://schemas.microsoft.com/office/powerpoint/2016/slidezoom">
                <pslz:sldZm>
                  <pslz:sldZmObj sldId="274" cId="2664374335">
                    <pslz:zmPr id="{7FC3FA20-60D9-4C79-801B-4F00032D9C65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5521" cy="229402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3" name="Slayt Önizlemesi 6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0E0A096-C1CA-472B-AC08-708C13608F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6479" y="2159829"/>
                <a:ext cx="2595521" cy="229402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5" name="Slayt Önizlemesi 64">
                <a:extLst>
                  <a:ext uri="{FF2B5EF4-FFF2-40B4-BE49-F238E27FC236}">
                    <a16:creationId xmlns:a16="http://schemas.microsoft.com/office/drawing/2014/main" id="{0D45E845-6AF3-4768-BAE1-8C19646392D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4553031"/>
                  </p:ext>
                </p:extLst>
              </p:nvPr>
            </p:nvGraphicFramePr>
            <p:xfrm>
              <a:off x="6977536" y="4453849"/>
              <a:ext cx="2346455" cy="2294021"/>
            </p:xfrm>
            <a:graphic>
              <a:graphicData uri="http://schemas.microsoft.com/office/powerpoint/2016/slidezoom">
                <pslz:sldZm>
                  <pslz:sldZmObj sldId="275" cId="1065498853">
                    <pslz:zmPr id="{EB71848C-CA52-44CD-8626-6F689DF78275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46455" cy="229402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5" name="Slayt Önizlemesi 6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0D45E845-6AF3-4768-BAE1-8C19646392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7536" y="4453849"/>
                <a:ext cx="2346455" cy="229402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811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6096000" y="647615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527882" y="968432"/>
              <a:ext cx="1560035" cy="11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6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doğum öncesi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-4122821" y="428178"/>
            <a:ext cx="41228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bg1"/>
                </a:solidFill>
                <a:latin typeface="Nickainley Normal" panose="00000500000000000000" pitchFamily="2" charset="-94"/>
              </a:rPr>
              <a:t>genetik hastalıklar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bg1"/>
                </a:solidFill>
                <a:latin typeface="Nickainley Normal" panose="00000500000000000000" pitchFamily="2" charset="-94"/>
              </a:rPr>
              <a:t>akraba evliliği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200" dirty="0" err="1">
                <a:solidFill>
                  <a:schemeClr val="bg1"/>
                </a:solidFill>
                <a:latin typeface="Nickainley Normal" panose="00000500000000000000" pitchFamily="2" charset="-94"/>
              </a:rPr>
              <a:t>kromozomal</a:t>
            </a:r>
            <a:r>
              <a:rPr lang="tr-TR" sz="3200" dirty="0">
                <a:solidFill>
                  <a:schemeClr val="bg1"/>
                </a:solidFill>
                <a:latin typeface="Nickainley Normal" panose="00000500000000000000" pitchFamily="2" charset="-94"/>
              </a:rPr>
              <a:t> nedenler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bg1"/>
                </a:solidFill>
                <a:latin typeface="Nickainley Normal" panose="00000500000000000000" pitchFamily="2" charset="-94"/>
              </a:rPr>
              <a:t>annenin yaşı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bg1"/>
                </a:solidFill>
                <a:latin typeface="Nickainley Normal" panose="00000500000000000000" pitchFamily="2" charset="-94"/>
              </a:rPr>
              <a:t>hamilelikte sigara, alkol, yanlış ilaç vb. kullanımı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bg1"/>
                </a:solidFill>
                <a:latin typeface="Nickainley Normal" panose="00000500000000000000" pitchFamily="2" charset="-94"/>
              </a:rPr>
              <a:t>hamilelikte yetersiz beslenme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bg1"/>
                </a:solidFill>
                <a:latin typeface="Nickainley Normal" panose="00000500000000000000" pitchFamily="2" charset="-94"/>
              </a:rPr>
              <a:t>çok sayıda ve sık hamilelik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bg1"/>
              </a:solidFill>
              <a:latin typeface="Nickainley Normal" panose="00000500000000000000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82067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30000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35846 3.7037E-7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6096000" y="647615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527882" y="968432"/>
              <a:ext cx="1560035" cy="11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6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doğum anı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-4122821" y="920620"/>
            <a:ext cx="41228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bg1"/>
                </a:solidFill>
                <a:latin typeface="Nickainley Normal" panose="00000500000000000000" pitchFamily="2" charset="-94"/>
              </a:rPr>
              <a:t>beklenenden önce veya sonra doğum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bg1"/>
                </a:solidFill>
                <a:latin typeface="Nickainley Normal" panose="00000500000000000000" pitchFamily="2" charset="-94"/>
              </a:rPr>
              <a:t>doğumun sağlıksız koşullar altında gerçekleşmesi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bg1"/>
                </a:solidFill>
                <a:latin typeface="Nickainley Normal" panose="00000500000000000000" pitchFamily="2" charset="-94"/>
              </a:rPr>
              <a:t>düşük doğum ağırlığı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bg1"/>
                </a:solidFill>
                <a:latin typeface="Nickainley Normal" panose="00000500000000000000" pitchFamily="2" charset="-94"/>
              </a:rPr>
              <a:t>doğum esnasında bebeğin oksijensiz kalması veya travmaya maruz kalması</a:t>
            </a:r>
          </a:p>
        </p:txBody>
      </p:sp>
    </p:spTree>
    <p:extLst>
      <p:ext uri="{BB962C8B-B14F-4D97-AF65-F5344CB8AC3E}">
        <p14:creationId xmlns:p14="http://schemas.microsoft.com/office/powerpoint/2010/main" val="26643743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30000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5846 7.40741E-7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 43">
            <a:extLst>
              <a:ext uri="{FF2B5EF4-FFF2-40B4-BE49-F238E27FC236}">
                <a16:creationId xmlns:a16="http://schemas.microsoft.com/office/drawing/2014/main" id="{AD01D1F6-F21C-428B-8008-121CACB56935}"/>
              </a:ext>
            </a:extLst>
          </p:cNvPr>
          <p:cNvGrpSpPr/>
          <p:nvPr/>
        </p:nvGrpSpPr>
        <p:grpSpPr>
          <a:xfrm>
            <a:off x="132681" y="801112"/>
            <a:ext cx="5353719" cy="5255775"/>
            <a:chOff x="132681" y="801112"/>
            <a:chExt cx="5353719" cy="52557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0583D6-C9D6-440B-BE85-A3FBA7AB3EA2}"/>
                </a:ext>
              </a:extLst>
            </p:cNvPr>
            <p:cNvSpPr/>
            <p:nvPr/>
          </p:nvSpPr>
          <p:spPr>
            <a:xfrm>
              <a:off x="132681" y="801112"/>
              <a:ext cx="5353719" cy="525577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2" name="Grafik 1" descr="Evrensel Erişim">
              <a:extLst>
                <a:ext uri="{FF2B5EF4-FFF2-40B4-BE49-F238E27FC236}">
                  <a16:creationId xmlns:a16="http://schemas.microsoft.com/office/drawing/2014/main" id="{5DFFF7ED-7208-4578-BD45-F27B8F73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66348" y="2606215"/>
              <a:ext cx="2601176" cy="2601176"/>
            </a:xfrm>
            <a:prstGeom prst="rect">
              <a:avLst/>
            </a:prstGeom>
          </p:spPr>
        </p:pic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id="{85848A99-93A8-4CD3-A65D-A9D2A04BBC52}"/>
                </a:ext>
              </a:extLst>
            </p:cNvPr>
            <p:cNvSpPr txBox="1"/>
            <p:nvPr/>
          </p:nvSpPr>
          <p:spPr>
            <a:xfrm>
              <a:off x="905709" y="1534007"/>
              <a:ext cx="37534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TEMEL KAVRAMLAR</a:t>
              </a:r>
            </a:p>
          </p:txBody>
        </p:sp>
      </p:grp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4E61A4B6-2F8E-4E05-93ED-6E70A3D5D1F6}"/>
              </a:ext>
            </a:extLst>
          </p:cNvPr>
          <p:cNvCxnSpPr>
            <a:cxnSpLocks/>
          </p:cNvCxnSpPr>
          <p:nvPr/>
        </p:nvCxnSpPr>
        <p:spPr>
          <a:xfrm flipV="1">
            <a:off x="5432203" y="1650609"/>
            <a:ext cx="1967403" cy="134996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7900036C-5938-492D-BE95-AAB76572F397}"/>
              </a:ext>
            </a:extLst>
          </p:cNvPr>
          <p:cNvCxnSpPr>
            <a:cxnSpLocks/>
          </p:cNvCxnSpPr>
          <p:nvPr/>
        </p:nvCxnSpPr>
        <p:spPr>
          <a:xfrm flipV="1">
            <a:off x="5486400" y="3381382"/>
            <a:ext cx="3123028" cy="1285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A41651CD-B45B-407A-8796-77F200311EF9}"/>
              </a:ext>
            </a:extLst>
          </p:cNvPr>
          <p:cNvCxnSpPr>
            <a:cxnSpLocks/>
          </p:cNvCxnSpPr>
          <p:nvPr/>
        </p:nvCxnSpPr>
        <p:spPr>
          <a:xfrm>
            <a:off x="5237908" y="4464390"/>
            <a:ext cx="993200" cy="61727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9" name="Slayt Önizlemesi 38">
                <a:extLst>
                  <a:ext uri="{FF2B5EF4-FFF2-40B4-BE49-F238E27FC236}">
                    <a16:creationId xmlns:a16="http://schemas.microsoft.com/office/drawing/2014/main" id="{0D613923-ED18-476C-A901-0AE76E1F2D3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7632355"/>
                  </p:ext>
                </p:extLst>
              </p:nvPr>
            </p:nvGraphicFramePr>
            <p:xfrm>
              <a:off x="6954726" y="98043"/>
              <a:ext cx="3029434" cy="2069951"/>
            </p:xfrm>
            <a:graphic>
              <a:graphicData uri="http://schemas.microsoft.com/office/powerpoint/2016/slidezoom">
                <pslz:sldZm>
                  <pslz:sldZmObj sldId="259" cId="1830021177">
                    <pslz:zmPr id="{904CE8E5-3650-44E1-92BA-7A5134CE9B9F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29434" cy="206995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9" name="Slayt Önizlemesi 3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D613923-ED18-476C-A901-0AE76E1F2D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4726" y="98043"/>
                <a:ext cx="3029434" cy="206995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1" name="Slayt Önizlemesi 40">
                <a:extLst>
                  <a:ext uri="{FF2B5EF4-FFF2-40B4-BE49-F238E27FC236}">
                    <a16:creationId xmlns:a16="http://schemas.microsoft.com/office/drawing/2014/main" id="{0292580E-2971-43FB-9B04-22B957AB98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7526920"/>
                  </p:ext>
                </p:extLst>
              </p:nvPr>
            </p:nvGraphicFramePr>
            <p:xfrm>
              <a:off x="8469443" y="2325589"/>
              <a:ext cx="3433569" cy="2111586"/>
            </p:xfrm>
            <a:graphic>
              <a:graphicData uri="http://schemas.microsoft.com/office/powerpoint/2016/slidezoom">
                <pslz:sldZm>
                  <pslz:sldZmObj sldId="260" cId="3094306212">
                    <pslz:zmPr id="{049810FE-184F-40EE-81EE-DCADE25E1B45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33569" cy="211158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1" name="Slayt Önizlemesi 4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0292580E-2971-43FB-9B04-22B957AB98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9443" y="2325589"/>
                <a:ext cx="3433569" cy="211158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3" name="Slayt Önizlemesi 42">
                <a:extLst>
                  <a:ext uri="{FF2B5EF4-FFF2-40B4-BE49-F238E27FC236}">
                    <a16:creationId xmlns:a16="http://schemas.microsoft.com/office/drawing/2014/main" id="{931FF960-F1CA-4CC2-98F2-B52E274A8D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8774515"/>
                  </p:ext>
                </p:extLst>
              </p:nvPr>
            </p:nvGraphicFramePr>
            <p:xfrm>
              <a:off x="5862460" y="4541546"/>
              <a:ext cx="2318472" cy="1714500"/>
            </p:xfrm>
            <a:graphic>
              <a:graphicData uri="http://schemas.microsoft.com/office/powerpoint/2016/slidezoom">
                <pslz:sldZm>
                  <pslz:sldZmObj sldId="261" cId="928519294">
                    <pslz:zmPr id="{75F0B2A6-AC7B-43E6-8E42-1E3E134FAF44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18472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3" name="Slayt Önizlemesi 4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31FF960-F1CA-4CC2-98F2-B52E274A8D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2460" y="4541546"/>
                <a:ext cx="2318472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49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6096000" y="647615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527882" y="968432"/>
              <a:ext cx="1560035" cy="11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6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doğum sonrası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-4700337" y="428178"/>
            <a:ext cx="47003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000" dirty="0">
                <a:solidFill>
                  <a:schemeClr val="bg1"/>
                </a:solidFill>
                <a:latin typeface="Nickainley Normal" panose="00000500000000000000" pitchFamily="2" charset="-94"/>
              </a:rPr>
              <a:t>bebeğin ağır ve ateşli hastalık geçirmesi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000" dirty="0">
                <a:solidFill>
                  <a:schemeClr val="bg1"/>
                </a:solidFill>
                <a:latin typeface="Nickainley Normal" panose="00000500000000000000" pitchFamily="2" charset="-94"/>
              </a:rPr>
              <a:t>yeni doğanın sağlık kontrolünden geçirilmemesi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000" dirty="0">
                <a:solidFill>
                  <a:schemeClr val="bg1"/>
                </a:solidFill>
                <a:latin typeface="Nickainley Normal" panose="00000500000000000000" pitchFamily="2" charset="-94"/>
              </a:rPr>
              <a:t>aşıların düzenli olarak yaptırılmaması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000" dirty="0">
                <a:solidFill>
                  <a:schemeClr val="bg1"/>
                </a:solidFill>
                <a:latin typeface="Nickainley Normal" panose="00000500000000000000" pitchFamily="2" charset="-94"/>
              </a:rPr>
              <a:t>ağır doğum sarılığı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000" dirty="0">
                <a:solidFill>
                  <a:schemeClr val="bg1"/>
                </a:solidFill>
                <a:latin typeface="Nickainley Normal" panose="00000500000000000000" pitchFamily="2" charset="-94"/>
              </a:rPr>
              <a:t>bebeğin yetersiz beslenmesi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000" dirty="0">
                <a:solidFill>
                  <a:schemeClr val="bg1"/>
                </a:solidFill>
                <a:latin typeface="Nickainley Normal" panose="00000500000000000000" pitchFamily="2" charset="-94"/>
              </a:rPr>
              <a:t>ev, iş, trafik kazaları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000" dirty="0">
                <a:solidFill>
                  <a:schemeClr val="bg1"/>
                </a:solidFill>
                <a:latin typeface="Nickainley Normal" panose="00000500000000000000" pitchFamily="2" charset="-94"/>
              </a:rPr>
              <a:t>zehirlenmeler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000" dirty="0">
                <a:solidFill>
                  <a:schemeClr val="bg1"/>
                </a:solidFill>
                <a:latin typeface="Nickainley Normal" panose="00000500000000000000" pitchFamily="2" charset="-94"/>
              </a:rPr>
              <a:t>doğal afetler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000" dirty="0">
                <a:solidFill>
                  <a:schemeClr val="bg1"/>
                </a:solidFill>
                <a:latin typeface="Nickainley Normal" panose="00000500000000000000" pitchFamily="2" charset="-94"/>
              </a:rPr>
              <a:t>bireylerin ihmal ve istismarı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tr-TR" sz="3000" dirty="0">
                <a:solidFill>
                  <a:schemeClr val="bg1"/>
                </a:solidFill>
                <a:latin typeface="Nickainley Normal" panose="00000500000000000000" pitchFamily="2" charset="-94"/>
              </a:rPr>
              <a:t>cehalet</a:t>
            </a:r>
          </a:p>
        </p:txBody>
      </p:sp>
    </p:spTree>
    <p:extLst>
      <p:ext uri="{BB962C8B-B14F-4D97-AF65-F5344CB8AC3E}">
        <p14:creationId xmlns:p14="http://schemas.microsoft.com/office/powerpoint/2010/main" val="1065498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30000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-0.00672 L 0.38216 -0.00672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4B3D6F0C-F459-4B73-8C25-0C79A30D2063}"/>
              </a:ext>
            </a:extLst>
          </p:cNvPr>
          <p:cNvGrpSpPr/>
          <p:nvPr/>
        </p:nvGrpSpPr>
        <p:grpSpPr>
          <a:xfrm>
            <a:off x="271777" y="418011"/>
            <a:ext cx="5824223" cy="6021978"/>
            <a:chOff x="4458766" y="3603285"/>
            <a:chExt cx="1928445" cy="195081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6ADE6C6-5556-499C-AFB9-0F5228AEE1CA}"/>
                </a:ext>
              </a:extLst>
            </p:cNvPr>
            <p:cNvSpPr/>
            <p:nvPr/>
          </p:nvSpPr>
          <p:spPr>
            <a:xfrm>
              <a:off x="4458766" y="3603285"/>
              <a:ext cx="1928445" cy="195081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4" name="Grafik 3" descr="Mezuniyet kepi">
              <a:extLst>
                <a:ext uri="{FF2B5EF4-FFF2-40B4-BE49-F238E27FC236}">
                  <a16:creationId xmlns:a16="http://schemas.microsoft.com/office/drawing/2014/main" id="{E3543407-E49D-446A-BF26-1FD4C25F5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20636" y="3681744"/>
              <a:ext cx="804705" cy="804705"/>
            </a:xfrm>
            <a:prstGeom prst="rect">
              <a:avLst/>
            </a:prstGeom>
          </p:spPr>
        </p:pic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80C75155-4C59-4849-8422-86B73D9BF14A}"/>
              </a:ext>
            </a:extLst>
          </p:cNvPr>
          <p:cNvSpPr txBox="1"/>
          <p:nvPr/>
        </p:nvSpPr>
        <p:spPr>
          <a:xfrm>
            <a:off x="1178625" y="2903354"/>
            <a:ext cx="4010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Nickainley Normal" panose="00000500000000000000" pitchFamily="2" charset="-94"/>
              </a:rPr>
              <a:t>eğitim tür ve kademeleri</a:t>
            </a:r>
          </a:p>
        </p:txBody>
      </p:sp>
      <p:grpSp>
        <p:nvGrpSpPr>
          <p:cNvPr id="24" name="Grup 23">
            <a:extLst>
              <a:ext uri="{FF2B5EF4-FFF2-40B4-BE49-F238E27FC236}">
                <a16:creationId xmlns:a16="http://schemas.microsoft.com/office/drawing/2014/main" id="{6DC11072-F6A3-4194-B098-5AD611A7A939}"/>
              </a:ext>
            </a:extLst>
          </p:cNvPr>
          <p:cNvGrpSpPr/>
          <p:nvPr/>
        </p:nvGrpSpPr>
        <p:grpSpPr>
          <a:xfrm>
            <a:off x="8684750" y="2848660"/>
            <a:ext cx="1816863" cy="1665899"/>
            <a:chOff x="6036038" y="418011"/>
            <a:chExt cx="1816863" cy="166589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5354999-09A7-4388-BA37-08D83A4B17FD}"/>
                </a:ext>
              </a:extLst>
            </p:cNvPr>
            <p:cNvSpPr/>
            <p:nvPr/>
          </p:nvSpPr>
          <p:spPr>
            <a:xfrm>
              <a:off x="6096000" y="418011"/>
              <a:ext cx="1696940" cy="1665899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6B58AC08-7832-4227-8015-77E42DB6747A}"/>
                </a:ext>
              </a:extLst>
            </p:cNvPr>
            <p:cNvSpPr txBox="1"/>
            <p:nvPr/>
          </p:nvSpPr>
          <p:spPr>
            <a:xfrm>
              <a:off x="6036038" y="733923"/>
              <a:ext cx="18168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yarı zamanlı kaynaştırma</a:t>
              </a:r>
            </a:p>
          </p:txBody>
        </p:sp>
      </p:grpSp>
      <p:grpSp>
        <p:nvGrpSpPr>
          <p:cNvPr id="25" name="Grup 24">
            <a:extLst>
              <a:ext uri="{FF2B5EF4-FFF2-40B4-BE49-F238E27FC236}">
                <a16:creationId xmlns:a16="http://schemas.microsoft.com/office/drawing/2014/main" id="{EFF668FE-D4C6-4FA7-92BA-93DB6136FFD1}"/>
              </a:ext>
            </a:extLst>
          </p:cNvPr>
          <p:cNvGrpSpPr/>
          <p:nvPr/>
        </p:nvGrpSpPr>
        <p:grpSpPr>
          <a:xfrm>
            <a:off x="6778756" y="2478128"/>
            <a:ext cx="1713821" cy="1665899"/>
            <a:chOff x="8197516" y="418011"/>
            <a:chExt cx="1713821" cy="166589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47F0A6-B9CB-4E2E-AC03-63905F890EF8}"/>
                </a:ext>
              </a:extLst>
            </p:cNvPr>
            <p:cNvSpPr/>
            <p:nvPr/>
          </p:nvSpPr>
          <p:spPr>
            <a:xfrm>
              <a:off x="8197516" y="418011"/>
              <a:ext cx="1696940" cy="1665899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C0FAEE17-7645-43F0-889F-13305087B334}"/>
                </a:ext>
              </a:extLst>
            </p:cNvPr>
            <p:cNvSpPr txBox="1"/>
            <p:nvPr/>
          </p:nvSpPr>
          <p:spPr>
            <a:xfrm>
              <a:off x="8200829" y="702160"/>
              <a:ext cx="17105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tam zamanlı kaynaştırma</a:t>
              </a:r>
            </a:p>
          </p:txBody>
        </p:sp>
      </p:grpSp>
      <p:grpSp>
        <p:nvGrpSpPr>
          <p:cNvPr id="26" name="Grup 25">
            <a:extLst>
              <a:ext uri="{FF2B5EF4-FFF2-40B4-BE49-F238E27FC236}">
                <a16:creationId xmlns:a16="http://schemas.microsoft.com/office/drawing/2014/main" id="{EF86E9A0-AC0E-41C3-B0C5-5B05B84FACDC}"/>
              </a:ext>
            </a:extLst>
          </p:cNvPr>
          <p:cNvGrpSpPr/>
          <p:nvPr/>
        </p:nvGrpSpPr>
        <p:grpSpPr>
          <a:xfrm>
            <a:off x="5588908" y="5113846"/>
            <a:ext cx="1696940" cy="1665899"/>
            <a:chOff x="10223282" y="418011"/>
            <a:chExt cx="1696940" cy="166589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AD395F4-46D1-4FC7-A47A-2074107CB63E}"/>
                </a:ext>
              </a:extLst>
            </p:cNvPr>
            <p:cNvSpPr/>
            <p:nvPr/>
          </p:nvSpPr>
          <p:spPr>
            <a:xfrm>
              <a:off x="10223282" y="418011"/>
              <a:ext cx="1696940" cy="1665899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Metin kutusu 16">
              <a:extLst>
                <a:ext uri="{FF2B5EF4-FFF2-40B4-BE49-F238E27FC236}">
                  <a16:creationId xmlns:a16="http://schemas.microsoft.com/office/drawing/2014/main" id="{01CBBE20-DAA8-4E79-ADB8-9757B51DD032}"/>
                </a:ext>
              </a:extLst>
            </p:cNvPr>
            <p:cNvSpPr txBox="1"/>
            <p:nvPr/>
          </p:nvSpPr>
          <p:spPr>
            <a:xfrm>
              <a:off x="10406494" y="542783"/>
              <a:ext cx="13314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özel eğitim sınıfı</a:t>
              </a:r>
            </a:p>
          </p:txBody>
        </p:sp>
      </p:grpSp>
      <p:grpSp>
        <p:nvGrpSpPr>
          <p:cNvPr id="29" name="Grup 28">
            <a:extLst>
              <a:ext uri="{FF2B5EF4-FFF2-40B4-BE49-F238E27FC236}">
                <a16:creationId xmlns:a16="http://schemas.microsoft.com/office/drawing/2014/main" id="{CF42F577-B187-4BB5-8496-713BED9A9A59}"/>
              </a:ext>
            </a:extLst>
          </p:cNvPr>
          <p:cNvGrpSpPr/>
          <p:nvPr/>
        </p:nvGrpSpPr>
        <p:grpSpPr>
          <a:xfrm>
            <a:off x="6037622" y="223256"/>
            <a:ext cx="1696940" cy="1665899"/>
            <a:chOff x="10249108" y="2455343"/>
            <a:chExt cx="1696940" cy="16658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C13BFA-C057-45F6-B338-4331D9164F50}"/>
                </a:ext>
              </a:extLst>
            </p:cNvPr>
            <p:cNvSpPr/>
            <p:nvPr/>
          </p:nvSpPr>
          <p:spPr>
            <a:xfrm>
              <a:off x="10249108" y="2455343"/>
              <a:ext cx="1696940" cy="1665899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Metin kutusu 17">
              <a:extLst>
                <a:ext uri="{FF2B5EF4-FFF2-40B4-BE49-F238E27FC236}">
                  <a16:creationId xmlns:a16="http://schemas.microsoft.com/office/drawing/2014/main" id="{FE326B81-2CB5-4121-8911-53273670010F}"/>
                </a:ext>
              </a:extLst>
            </p:cNvPr>
            <p:cNvSpPr txBox="1"/>
            <p:nvPr/>
          </p:nvSpPr>
          <p:spPr>
            <a:xfrm>
              <a:off x="10446557" y="2524284"/>
              <a:ext cx="13314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özel eğitim anasınıfı</a:t>
              </a:r>
            </a:p>
          </p:txBody>
        </p:sp>
      </p:grpSp>
      <p:grpSp>
        <p:nvGrpSpPr>
          <p:cNvPr id="28" name="Grup 27">
            <a:extLst>
              <a:ext uri="{FF2B5EF4-FFF2-40B4-BE49-F238E27FC236}">
                <a16:creationId xmlns:a16="http://schemas.microsoft.com/office/drawing/2014/main" id="{ADD55F14-BFB1-4830-9391-DD970649AB44}"/>
              </a:ext>
            </a:extLst>
          </p:cNvPr>
          <p:cNvGrpSpPr/>
          <p:nvPr/>
        </p:nvGrpSpPr>
        <p:grpSpPr>
          <a:xfrm>
            <a:off x="10281978" y="4170703"/>
            <a:ext cx="1696940" cy="1665899"/>
            <a:chOff x="8273698" y="2423480"/>
            <a:chExt cx="1696940" cy="166589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7D2709-2D55-4E0A-A248-8906F01A37B3}"/>
                </a:ext>
              </a:extLst>
            </p:cNvPr>
            <p:cNvSpPr/>
            <p:nvPr/>
          </p:nvSpPr>
          <p:spPr>
            <a:xfrm>
              <a:off x="8273698" y="2423480"/>
              <a:ext cx="1696940" cy="1665899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Metin kutusu 18">
              <a:extLst>
                <a:ext uri="{FF2B5EF4-FFF2-40B4-BE49-F238E27FC236}">
                  <a16:creationId xmlns:a16="http://schemas.microsoft.com/office/drawing/2014/main" id="{BF8EB7AD-0CCA-4A8D-9515-A30958765579}"/>
                </a:ext>
              </a:extLst>
            </p:cNvPr>
            <p:cNvSpPr txBox="1"/>
            <p:nvPr/>
          </p:nvSpPr>
          <p:spPr>
            <a:xfrm>
              <a:off x="8422235" y="2547760"/>
              <a:ext cx="14897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iş uygulama okulu</a:t>
              </a:r>
            </a:p>
          </p:txBody>
        </p:sp>
      </p:grpSp>
      <p:grpSp>
        <p:nvGrpSpPr>
          <p:cNvPr id="27" name="Grup 26">
            <a:extLst>
              <a:ext uri="{FF2B5EF4-FFF2-40B4-BE49-F238E27FC236}">
                <a16:creationId xmlns:a16="http://schemas.microsoft.com/office/drawing/2014/main" id="{AE949F3D-7D05-487D-89FD-58339D55B033}"/>
              </a:ext>
            </a:extLst>
          </p:cNvPr>
          <p:cNvGrpSpPr/>
          <p:nvPr/>
        </p:nvGrpSpPr>
        <p:grpSpPr>
          <a:xfrm>
            <a:off x="8064341" y="5005650"/>
            <a:ext cx="1696940" cy="1665899"/>
            <a:chOff x="6298288" y="2439419"/>
            <a:chExt cx="1696940" cy="166589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081440-0DDD-48B8-84E2-979EDEA09A26}"/>
                </a:ext>
              </a:extLst>
            </p:cNvPr>
            <p:cNvSpPr/>
            <p:nvPr/>
          </p:nvSpPr>
          <p:spPr>
            <a:xfrm>
              <a:off x="6298288" y="2439419"/>
              <a:ext cx="1696940" cy="1665899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Metin kutusu 19">
              <a:extLst>
                <a:ext uri="{FF2B5EF4-FFF2-40B4-BE49-F238E27FC236}">
                  <a16:creationId xmlns:a16="http://schemas.microsoft.com/office/drawing/2014/main" id="{847C72DD-9FC8-4F40-A4A9-EF5BB10419D9}"/>
                </a:ext>
              </a:extLst>
            </p:cNvPr>
            <p:cNvSpPr txBox="1"/>
            <p:nvPr/>
          </p:nvSpPr>
          <p:spPr>
            <a:xfrm>
              <a:off x="6431783" y="2536966"/>
              <a:ext cx="14808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eğitim uygulama okulu</a:t>
              </a:r>
            </a:p>
          </p:txBody>
        </p:sp>
      </p:grpSp>
      <p:grpSp>
        <p:nvGrpSpPr>
          <p:cNvPr id="30" name="Grup 29">
            <a:extLst>
              <a:ext uri="{FF2B5EF4-FFF2-40B4-BE49-F238E27FC236}">
                <a16:creationId xmlns:a16="http://schemas.microsoft.com/office/drawing/2014/main" id="{9A44E3B7-00CA-4053-BE6E-884C0B3A1115}"/>
              </a:ext>
            </a:extLst>
          </p:cNvPr>
          <p:cNvGrpSpPr/>
          <p:nvPr/>
        </p:nvGrpSpPr>
        <p:grpSpPr>
          <a:xfrm>
            <a:off x="8053976" y="112044"/>
            <a:ext cx="1696940" cy="1665899"/>
            <a:chOff x="6154378" y="4725624"/>
            <a:chExt cx="1696940" cy="166589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AF9059-E28A-4A4C-8D49-43F5E4B0E52F}"/>
                </a:ext>
              </a:extLst>
            </p:cNvPr>
            <p:cNvSpPr/>
            <p:nvPr/>
          </p:nvSpPr>
          <p:spPr>
            <a:xfrm>
              <a:off x="6154378" y="4725624"/>
              <a:ext cx="1696940" cy="1665899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1321ADAC-1584-449A-B571-45C2F8CE3420}"/>
                </a:ext>
              </a:extLst>
            </p:cNvPr>
            <p:cNvSpPr txBox="1"/>
            <p:nvPr/>
          </p:nvSpPr>
          <p:spPr>
            <a:xfrm>
              <a:off x="6298238" y="4775854"/>
              <a:ext cx="13314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özel eğitim anaokulu</a:t>
              </a:r>
            </a:p>
          </p:txBody>
        </p:sp>
      </p:grpSp>
      <p:grpSp>
        <p:nvGrpSpPr>
          <p:cNvPr id="31" name="Grup 30">
            <a:extLst>
              <a:ext uri="{FF2B5EF4-FFF2-40B4-BE49-F238E27FC236}">
                <a16:creationId xmlns:a16="http://schemas.microsoft.com/office/drawing/2014/main" id="{10F5308D-283E-459A-A2C3-9A0975452ED0}"/>
              </a:ext>
            </a:extLst>
          </p:cNvPr>
          <p:cNvGrpSpPr/>
          <p:nvPr/>
        </p:nvGrpSpPr>
        <p:grpSpPr>
          <a:xfrm>
            <a:off x="10099256" y="845844"/>
            <a:ext cx="1696940" cy="1665899"/>
            <a:chOff x="8329845" y="4774090"/>
            <a:chExt cx="1696940" cy="166589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02AB2CF-14D0-4F78-90BF-AB0F16D29E34}"/>
                </a:ext>
              </a:extLst>
            </p:cNvPr>
            <p:cNvSpPr/>
            <p:nvPr/>
          </p:nvSpPr>
          <p:spPr>
            <a:xfrm>
              <a:off x="8329845" y="4774090"/>
              <a:ext cx="1696940" cy="1665899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9F72B482-EFAB-4A18-BE78-17991C313179}"/>
                </a:ext>
              </a:extLst>
            </p:cNvPr>
            <p:cNvSpPr txBox="1"/>
            <p:nvPr/>
          </p:nvSpPr>
          <p:spPr>
            <a:xfrm>
              <a:off x="8527294" y="4900979"/>
              <a:ext cx="13314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erken çocukluk eğitimi</a:t>
              </a:r>
            </a:p>
          </p:txBody>
        </p:sp>
      </p:grpSp>
      <p:cxnSp>
        <p:nvCxnSpPr>
          <p:cNvPr id="33" name="Düz Bağlayıcı 32">
            <a:extLst>
              <a:ext uri="{FF2B5EF4-FFF2-40B4-BE49-F238E27FC236}">
                <a16:creationId xmlns:a16="http://schemas.microsoft.com/office/drawing/2014/main" id="{AF87977A-46A4-4A78-BF98-6C582BBE47F2}"/>
              </a:ext>
            </a:extLst>
          </p:cNvPr>
          <p:cNvCxnSpPr>
            <a:stCxn id="3" idx="7"/>
            <a:endCxn id="11" idx="2"/>
          </p:cNvCxnSpPr>
          <p:nvPr/>
        </p:nvCxnSpPr>
        <p:spPr>
          <a:xfrm flipV="1">
            <a:off x="5243062" y="1056206"/>
            <a:ext cx="794560" cy="243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>
            <a:extLst>
              <a:ext uri="{FF2B5EF4-FFF2-40B4-BE49-F238E27FC236}">
                <a16:creationId xmlns:a16="http://schemas.microsoft.com/office/drawing/2014/main" id="{498690FD-9082-4FC3-8ADE-7D36BA46CE95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5832746" y="1533978"/>
            <a:ext cx="2469741" cy="6411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Bağlayıcı 36">
            <a:extLst>
              <a:ext uri="{FF2B5EF4-FFF2-40B4-BE49-F238E27FC236}">
                <a16:creationId xmlns:a16="http://schemas.microsoft.com/office/drawing/2014/main" id="{68786684-DE89-4D84-9DCD-0FDBEEBD78AB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008697" y="1678794"/>
            <a:ext cx="4090559" cy="8635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Bağlayıcı 38">
            <a:extLst>
              <a:ext uri="{FF2B5EF4-FFF2-40B4-BE49-F238E27FC236}">
                <a16:creationId xmlns:a16="http://schemas.microsoft.com/office/drawing/2014/main" id="{9024AA67-3FC7-49FA-B87E-E4EE7D14AFB9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075557" y="3311078"/>
            <a:ext cx="703199" cy="21077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Bağlayıcı 40">
            <a:extLst>
              <a:ext uri="{FF2B5EF4-FFF2-40B4-BE49-F238E27FC236}">
                <a16:creationId xmlns:a16="http://schemas.microsoft.com/office/drawing/2014/main" id="{A4103A76-F401-4545-8ED3-8E44674A69C2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5967736" y="4270594"/>
            <a:ext cx="3025487" cy="4877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7C4D8B6D-B3C2-4590-B695-9762193E7FF8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5846704" y="4692283"/>
            <a:ext cx="4435274" cy="31137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Düz Bağlayıcı 44">
            <a:extLst>
              <a:ext uri="{FF2B5EF4-FFF2-40B4-BE49-F238E27FC236}">
                <a16:creationId xmlns:a16="http://schemas.microsoft.com/office/drawing/2014/main" id="{08F505C2-9841-47B5-8CBF-7DFB1B210A3C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476813" y="5258546"/>
            <a:ext cx="360606" cy="9926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Bağlayıcı 46">
            <a:extLst>
              <a:ext uri="{FF2B5EF4-FFF2-40B4-BE49-F238E27FC236}">
                <a16:creationId xmlns:a16="http://schemas.microsoft.com/office/drawing/2014/main" id="{1E43C731-5669-4682-BEEB-06C8F029BBA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704489" y="4875465"/>
            <a:ext cx="2608363" cy="3741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2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2063C670-D54A-44A8-8FBF-577B3A9CAE97}"/>
              </a:ext>
            </a:extLst>
          </p:cNvPr>
          <p:cNvGrpSpPr/>
          <p:nvPr/>
        </p:nvGrpSpPr>
        <p:grpSpPr>
          <a:xfrm>
            <a:off x="-2966247" y="485844"/>
            <a:ext cx="5932493" cy="5886311"/>
            <a:chOff x="8874370" y="3835205"/>
            <a:chExt cx="2504049" cy="26165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DBF7F1D-4CFA-4A4D-81CF-25FD46AA6835}"/>
                </a:ext>
              </a:extLst>
            </p:cNvPr>
            <p:cNvSpPr/>
            <p:nvPr/>
          </p:nvSpPr>
          <p:spPr>
            <a:xfrm>
              <a:off x="8874370" y="3835205"/>
              <a:ext cx="2504049" cy="2616591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4" name="Grafik 3" descr="Kitaplar">
              <a:extLst>
                <a:ext uri="{FF2B5EF4-FFF2-40B4-BE49-F238E27FC236}">
                  <a16:creationId xmlns:a16="http://schemas.microsoft.com/office/drawing/2014/main" id="{D3435199-9D23-4FD6-8963-0FCE17A07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52179" y="4514525"/>
              <a:ext cx="1099625" cy="1099625"/>
            </a:xfrm>
            <a:prstGeom prst="rect">
              <a:avLst/>
            </a:prstGeom>
          </p:spPr>
        </p:pic>
      </p:grpSp>
      <p:sp>
        <p:nvSpPr>
          <p:cNvPr id="6" name="Dikdörtgen: Çapraz Köşeleri Kesik 5">
            <a:extLst>
              <a:ext uri="{FF2B5EF4-FFF2-40B4-BE49-F238E27FC236}">
                <a16:creationId xmlns:a16="http://schemas.microsoft.com/office/drawing/2014/main" id="{FB3CD83D-73EB-46E2-A271-95C3D7D302E4}"/>
              </a:ext>
            </a:extLst>
          </p:cNvPr>
          <p:cNvSpPr/>
          <p:nvPr/>
        </p:nvSpPr>
        <p:spPr>
          <a:xfrm>
            <a:off x="8005011" y="998094"/>
            <a:ext cx="3771537" cy="4861811"/>
          </a:xfrm>
          <a:prstGeom prst="snip2DiagRect">
            <a:avLst>
              <a:gd name="adj1" fmla="val 0"/>
              <a:gd name="adj2" fmla="val 14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9FB209F-B6A9-4D2D-82E8-F6C6177F74E9}"/>
              </a:ext>
            </a:extLst>
          </p:cNvPr>
          <p:cNvSpPr txBox="1"/>
          <p:nvPr/>
        </p:nvSpPr>
        <p:spPr>
          <a:xfrm>
            <a:off x="8318653" y="1859338"/>
            <a:ext cx="31442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MEB(2005).573 sayılı Özel   Eğitim Hakkında Kanun Hükmünde Kararname. 24.05.2020 tarihinde </a:t>
            </a:r>
            <a:r>
              <a:rPr lang="tr-TR" dirty="0">
                <a:solidFill>
                  <a:schemeClr val="bg1"/>
                </a:solidFill>
                <a:hlinkClick r:id="rId4"/>
              </a:rPr>
              <a:t>http://www.meb.gov.tr</a:t>
            </a:r>
            <a:r>
              <a:rPr lang="tr-TR" dirty="0">
                <a:solidFill>
                  <a:schemeClr val="bg1"/>
                </a:solidFill>
              </a:rPr>
              <a:t> adresinden alınmıştır.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MEB(2018). Özel Eğitim Hizmetleri Yönetmeliği. 24.05.2020 tarihinde </a:t>
            </a:r>
            <a:r>
              <a:rPr lang="tr-TR" dirty="0">
                <a:solidFill>
                  <a:schemeClr val="bg1"/>
                </a:solidFill>
                <a:hlinkClick r:id="rId4"/>
              </a:rPr>
              <a:t>http://www.meb.gov.tr</a:t>
            </a:r>
            <a:r>
              <a:rPr lang="tr-TR" dirty="0">
                <a:solidFill>
                  <a:schemeClr val="bg1"/>
                </a:solidFill>
              </a:rPr>
              <a:t> adresinden alınmıştır. </a:t>
            </a: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B5646D08-634E-4CD8-96AE-B2AC5FBD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23" y="408370"/>
            <a:ext cx="1882262" cy="2830605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367A4225-F977-4716-BA54-9E3285FE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88" y="408371"/>
            <a:ext cx="1970809" cy="2830605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72A67B9F-DEEA-4B2C-8F91-423F74B53A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89" y="3475393"/>
            <a:ext cx="1970808" cy="2830605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4C9E047A-26F8-4CA5-BEA3-9986D2B70E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22" y="3475393"/>
            <a:ext cx="1882263" cy="28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3207029" y="391882"/>
            <a:ext cx="5777938" cy="6074236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770285" y="2097090"/>
              <a:ext cx="1184489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60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zedelenme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4354240" y="1784771"/>
            <a:ext cx="3483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  <a:latin typeface="Nickainley Normal" panose="00000500000000000000" pitchFamily="2" charset="-94"/>
              </a:rPr>
              <a:t>Bireyin fizyolojik, psikolojik ve zihinsel gelişiminde oluşan geçici veya kalıcı kayıplardır.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1914B9-1DD9-428A-8B12-5B2BF1761561}"/>
              </a:ext>
            </a:extLst>
          </p:cNvPr>
          <p:cNvSpPr/>
          <p:nvPr/>
        </p:nvSpPr>
        <p:spPr>
          <a:xfrm>
            <a:off x="9477336" y="576774"/>
            <a:ext cx="2264898" cy="21382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D0FBC61-755E-4D5F-9023-71CCF10FC238}"/>
              </a:ext>
            </a:extLst>
          </p:cNvPr>
          <p:cNvSpPr txBox="1"/>
          <p:nvPr/>
        </p:nvSpPr>
        <p:spPr>
          <a:xfrm>
            <a:off x="9976739" y="1045754"/>
            <a:ext cx="1266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Nickainley Normal" panose="00000500000000000000" pitchFamily="2" charset="-94"/>
              </a:rPr>
              <a:t>Gözde oluşan bir bozukluk veya ayak kırılması</a:t>
            </a:r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A488199A-CC15-4B6A-837A-F8F1C7A81F70}"/>
              </a:ext>
            </a:extLst>
          </p:cNvPr>
          <p:cNvCxnSpPr>
            <a:cxnSpLocks/>
          </p:cNvCxnSpPr>
          <p:nvPr/>
        </p:nvCxnSpPr>
        <p:spPr>
          <a:xfrm flipV="1">
            <a:off x="8707902" y="1913206"/>
            <a:ext cx="769434" cy="14067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2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3280119" y="395008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527881" y="619205"/>
              <a:ext cx="1560035" cy="45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60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yetersizlik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4197348" y="2387380"/>
            <a:ext cx="3483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  <a:latin typeface="Nickainley Normal" panose="00000500000000000000" pitchFamily="2" charset="-94"/>
              </a:rPr>
              <a:t>zedelenme sonucu organın işlevini yerine getirememesi durumudur.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D25E91-3D38-4933-A612-70DCBD706D0C}"/>
              </a:ext>
            </a:extLst>
          </p:cNvPr>
          <p:cNvSpPr/>
          <p:nvPr/>
        </p:nvSpPr>
        <p:spPr>
          <a:xfrm>
            <a:off x="9097509" y="4149968"/>
            <a:ext cx="2264898" cy="21382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F419D51-306F-4B1C-89FC-7195355A7818}"/>
              </a:ext>
            </a:extLst>
          </p:cNvPr>
          <p:cNvSpPr txBox="1"/>
          <p:nvPr/>
        </p:nvSpPr>
        <p:spPr>
          <a:xfrm>
            <a:off x="9596912" y="4480449"/>
            <a:ext cx="1266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Nickainley Normal" panose="00000500000000000000" pitchFamily="2" charset="-94"/>
              </a:rPr>
              <a:t>Gözde oluşan bir bozukluk neticesinde bireyin tam görememesi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FA80D44A-7890-4267-9CA3-4BB443B1D9F1}"/>
              </a:ext>
            </a:extLst>
          </p:cNvPr>
          <p:cNvCxnSpPr>
            <a:cxnSpLocks/>
          </p:cNvCxnSpPr>
          <p:nvPr/>
        </p:nvCxnSpPr>
        <p:spPr>
          <a:xfrm>
            <a:off x="8337161" y="4290646"/>
            <a:ext cx="863110" cy="50643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0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2813538" y="254220"/>
            <a:ext cx="6480924" cy="634955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986622" y="542445"/>
              <a:ext cx="64255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60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engel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3412732" y="1758758"/>
            <a:ext cx="5366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  <a:latin typeface="Nickainley Normal" panose="00000500000000000000" pitchFamily="2" charset="-94"/>
              </a:rPr>
              <a:t>yetersizlik sonucunda kişinin yaşından beklenen davranışları gösterememesi, toplum içerisinde yaşına uygun rolleri oynayamaması durumunda «engel» durumundan bahsedilebilir.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60917128-4F33-41D8-97A7-261F0F5878BA}"/>
              </a:ext>
            </a:extLst>
          </p:cNvPr>
          <p:cNvCxnSpPr>
            <a:cxnSpLocks/>
          </p:cNvCxnSpPr>
          <p:nvPr/>
        </p:nvCxnSpPr>
        <p:spPr>
          <a:xfrm flipV="1">
            <a:off x="8961120" y="1885072"/>
            <a:ext cx="718059" cy="1125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51D76CE-9ACC-410C-A57F-A3B2B24B50F9}"/>
              </a:ext>
            </a:extLst>
          </p:cNvPr>
          <p:cNvSpPr/>
          <p:nvPr/>
        </p:nvSpPr>
        <p:spPr>
          <a:xfrm>
            <a:off x="9596912" y="689613"/>
            <a:ext cx="2264898" cy="21382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CED3ACE-5734-4C18-B177-E886927DBC19}"/>
              </a:ext>
            </a:extLst>
          </p:cNvPr>
          <p:cNvSpPr txBox="1"/>
          <p:nvPr/>
        </p:nvSpPr>
        <p:spPr>
          <a:xfrm>
            <a:off x="9993477" y="743095"/>
            <a:ext cx="1471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Nickainley Normal" panose="00000500000000000000" pitchFamily="2" charset="-94"/>
              </a:rPr>
              <a:t>Gözdeki fonksiyon kaybından dolayı bireyin özel eğitime ve ilgiye ihtiyaç duyması</a:t>
            </a:r>
          </a:p>
        </p:txBody>
      </p:sp>
    </p:spTree>
    <p:extLst>
      <p:ext uri="{BB962C8B-B14F-4D97-AF65-F5344CB8AC3E}">
        <p14:creationId xmlns:p14="http://schemas.microsoft.com/office/powerpoint/2010/main" val="92851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318062" y="379921"/>
            <a:ext cx="5777938" cy="6074236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7738683" y="1022711"/>
              <a:ext cx="642552" cy="69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60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özel </a:t>
              </a:r>
            </a:p>
            <a:p>
              <a:pPr algn="ctr"/>
              <a:r>
                <a:rPr lang="tr-TR" sz="6000" dirty="0">
                  <a:solidFill>
                    <a:schemeClr val="bg1"/>
                  </a:solidFill>
                  <a:latin typeface="Nickainley Normal" panose="00000500000000000000" pitchFamily="2" charset="-94"/>
                </a:rPr>
                <a:t>eğitim</a:t>
              </a: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888549" y="1419745"/>
            <a:ext cx="3483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  <a:latin typeface="Nickainley Normal" panose="00000500000000000000" pitchFamily="2" charset="-94"/>
              </a:rPr>
              <a:t>Bireyin kendine özgü gereksinimlerini karşılamak için çeşitli programlarla eğitimin bireyselleştirilmesidir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FA697873-802B-427D-A373-26F4C690C50A}"/>
              </a:ext>
            </a:extLst>
          </p:cNvPr>
          <p:cNvCxnSpPr>
            <a:cxnSpLocks/>
          </p:cNvCxnSpPr>
          <p:nvPr/>
        </p:nvCxnSpPr>
        <p:spPr>
          <a:xfrm flipV="1">
            <a:off x="5797365" y="1941342"/>
            <a:ext cx="2881594" cy="217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BD858490-6FCD-4854-B1D1-28107C0D82B7}"/>
              </a:ext>
            </a:extLst>
          </p:cNvPr>
          <p:cNvCxnSpPr>
            <a:cxnSpLocks/>
          </p:cNvCxnSpPr>
          <p:nvPr/>
        </p:nvCxnSpPr>
        <p:spPr>
          <a:xfrm>
            <a:off x="5948428" y="4221877"/>
            <a:ext cx="1080022" cy="47771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4" name="Slayt Önizlemesi 23">
                <a:extLst>
                  <a:ext uri="{FF2B5EF4-FFF2-40B4-BE49-F238E27FC236}">
                    <a16:creationId xmlns:a16="http://schemas.microsoft.com/office/drawing/2014/main" id="{A15AB7D3-3989-4A3F-BF35-34B2D986E5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4143743"/>
                  </p:ext>
                </p:extLst>
              </p:nvPr>
            </p:nvGraphicFramePr>
            <p:xfrm>
              <a:off x="8388913" y="509361"/>
              <a:ext cx="3411381" cy="2863961"/>
            </p:xfrm>
            <a:graphic>
              <a:graphicData uri="http://schemas.microsoft.com/office/powerpoint/2016/slidezoom">
                <pslz:sldZm>
                  <pslz:sldZmObj sldId="262" cId="704662848">
                    <pslz:zmPr id="{8CCB3778-867C-4F96-95A1-7788E5F9B7AB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11381" cy="286396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4" name="Slayt Önizlemesi 2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15AB7D3-3989-4A3F-BF35-34B2D986E5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8913" y="509361"/>
                <a:ext cx="3411381" cy="286396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6" name="Slayt Önizlemesi 25">
                <a:extLst>
                  <a:ext uri="{FF2B5EF4-FFF2-40B4-BE49-F238E27FC236}">
                    <a16:creationId xmlns:a16="http://schemas.microsoft.com/office/drawing/2014/main" id="{71F5C775-B8CD-4879-B627-5AD7DA430F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7272410"/>
                  </p:ext>
                </p:extLst>
              </p:nvPr>
            </p:nvGraphicFramePr>
            <p:xfrm>
              <a:off x="6664983" y="3210575"/>
              <a:ext cx="3807715" cy="3301794"/>
            </p:xfrm>
            <a:graphic>
              <a:graphicData uri="http://schemas.microsoft.com/office/powerpoint/2016/slidezoom">
                <pslz:sldZm>
                  <pslz:sldZmObj sldId="263" cId="4163576620">
                    <pslz:zmPr id="{75FF830F-D807-4DEB-9A2A-5C006E1DDF8E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07715" cy="330179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6" name="Slayt Önizlemesi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1F5C775-B8CD-4879-B627-5AD7DA430F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4983" y="3210575"/>
                <a:ext cx="3807715" cy="330179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214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7D345AC-01A7-4B6C-A0A8-771C79715D66}"/>
              </a:ext>
            </a:extLst>
          </p:cNvPr>
          <p:cNvSpPr/>
          <p:nvPr/>
        </p:nvSpPr>
        <p:spPr>
          <a:xfrm>
            <a:off x="318062" y="787696"/>
            <a:ext cx="4939090" cy="4937667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23E1049F-FEC7-439F-9865-CE9E8C1A2AF2}"/>
              </a:ext>
            </a:extLst>
          </p:cNvPr>
          <p:cNvSpPr txBox="1"/>
          <p:nvPr/>
        </p:nvSpPr>
        <p:spPr>
          <a:xfrm>
            <a:off x="1024110" y="1825368"/>
            <a:ext cx="3483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chemeClr val="bg1"/>
                </a:solidFill>
                <a:latin typeface="Nickainley Normal" panose="00000500000000000000" pitchFamily="2" charset="-94"/>
              </a:rPr>
              <a:t>özel eğitimin </a:t>
            </a:r>
          </a:p>
          <a:p>
            <a:pPr algn="ctr"/>
            <a:r>
              <a:rPr lang="tr-TR" sz="6000" dirty="0">
                <a:solidFill>
                  <a:schemeClr val="bg1"/>
                </a:solidFill>
                <a:latin typeface="Nickainley Normal" panose="00000500000000000000" pitchFamily="2" charset="-94"/>
              </a:rPr>
              <a:t>amaç ve ilkeleri 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FA697873-802B-427D-A373-26F4C690C50A}"/>
              </a:ext>
            </a:extLst>
          </p:cNvPr>
          <p:cNvCxnSpPr>
            <a:cxnSpLocks/>
            <a:stCxn id="3" idx="7"/>
          </p:cNvCxnSpPr>
          <p:nvPr/>
        </p:nvCxnSpPr>
        <p:spPr>
          <a:xfrm>
            <a:off x="4533839" y="1510801"/>
            <a:ext cx="2500814" cy="31456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>
            <a:extLst>
              <a:ext uri="{FF2B5EF4-FFF2-40B4-BE49-F238E27FC236}">
                <a16:creationId xmlns:a16="http://schemas.microsoft.com/office/drawing/2014/main" id="{D401E6B5-D0FB-49F9-ACC3-7E55A71A0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9" t="27710" r="39021" b="12774"/>
          <a:stretch/>
        </p:blipFill>
        <p:spPr>
          <a:xfrm>
            <a:off x="7034653" y="362243"/>
            <a:ext cx="4839285" cy="61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6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7D345AC-01A7-4B6C-A0A8-771C79715D66}"/>
              </a:ext>
            </a:extLst>
          </p:cNvPr>
          <p:cNvSpPr/>
          <p:nvPr/>
        </p:nvSpPr>
        <p:spPr>
          <a:xfrm>
            <a:off x="4419650" y="1616049"/>
            <a:ext cx="3548068" cy="3625902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23E1049F-FEC7-439F-9865-CE9E8C1A2AF2}"/>
              </a:ext>
            </a:extLst>
          </p:cNvPr>
          <p:cNvSpPr txBox="1"/>
          <p:nvPr/>
        </p:nvSpPr>
        <p:spPr>
          <a:xfrm>
            <a:off x="4243893" y="2551835"/>
            <a:ext cx="3899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Nickainley Normal" panose="00000500000000000000" pitchFamily="2" charset="-94"/>
              </a:rPr>
              <a:t>değerlendirme ilkeleri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FA697873-802B-427D-A373-26F4C690C50A}"/>
              </a:ext>
            </a:extLst>
          </p:cNvPr>
          <p:cNvCxnSpPr>
            <a:cxnSpLocks/>
          </p:cNvCxnSpPr>
          <p:nvPr/>
        </p:nvCxnSpPr>
        <p:spPr>
          <a:xfrm>
            <a:off x="7840593" y="3960539"/>
            <a:ext cx="1991367" cy="8307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C4B041F8-B3AF-4AE0-980D-DA17C015E20A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7448115" y="4710950"/>
            <a:ext cx="1453334" cy="2593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>
            <a:extLst>
              <a:ext uri="{FF2B5EF4-FFF2-40B4-BE49-F238E27FC236}">
                <a16:creationId xmlns:a16="http://schemas.microsoft.com/office/drawing/2014/main" id="{B57DE6EC-16E6-4368-BE65-67B1EE22F643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3754562" y="4710950"/>
            <a:ext cx="1184691" cy="41561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D4342BCA-B043-4051-A2C6-4CEE7A0A5FFA}"/>
              </a:ext>
            </a:extLst>
          </p:cNvPr>
          <p:cNvCxnSpPr>
            <a:cxnSpLocks/>
          </p:cNvCxnSpPr>
          <p:nvPr/>
        </p:nvCxnSpPr>
        <p:spPr>
          <a:xfrm flipV="1">
            <a:off x="2418074" y="3616183"/>
            <a:ext cx="2001576" cy="6887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6D94152A-3E39-4B4B-99CD-98B29A083977}"/>
              </a:ext>
            </a:extLst>
          </p:cNvPr>
          <p:cNvCxnSpPr>
            <a:cxnSpLocks/>
          </p:cNvCxnSpPr>
          <p:nvPr/>
        </p:nvCxnSpPr>
        <p:spPr>
          <a:xfrm>
            <a:off x="1960607" y="2556539"/>
            <a:ext cx="2608562" cy="1238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2F42E485-5212-4058-B37F-6FDFE7C2FB0E}"/>
              </a:ext>
            </a:extLst>
          </p:cNvPr>
          <p:cNvCxnSpPr>
            <a:cxnSpLocks/>
          </p:cNvCxnSpPr>
          <p:nvPr/>
        </p:nvCxnSpPr>
        <p:spPr>
          <a:xfrm>
            <a:off x="4219763" y="1678746"/>
            <a:ext cx="1122911" cy="17462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Bağlayıcı 34">
            <a:extLst>
              <a:ext uri="{FF2B5EF4-FFF2-40B4-BE49-F238E27FC236}">
                <a16:creationId xmlns:a16="http://schemas.microsoft.com/office/drawing/2014/main" id="{E6565414-009F-4F1D-A98F-BFAEC060FDE0}"/>
              </a:ext>
            </a:extLst>
          </p:cNvPr>
          <p:cNvCxnSpPr>
            <a:cxnSpLocks/>
          </p:cNvCxnSpPr>
          <p:nvPr/>
        </p:nvCxnSpPr>
        <p:spPr>
          <a:xfrm flipV="1">
            <a:off x="7825606" y="1966390"/>
            <a:ext cx="2070263" cy="71400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Bağlayıcı 36">
            <a:extLst>
              <a:ext uri="{FF2B5EF4-FFF2-40B4-BE49-F238E27FC236}">
                <a16:creationId xmlns:a16="http://schemas.microsoft.com/office/drawing/2014/main" id="{17861A21-F2D4-4CB1-B7EA-BF35EFD3C708}"/>
              </a:ext>
            </a:extLst>
          </p:cNvPr>
          <p:cNvCxnSpPr>
            <a:cxnSpLocks/>
          </p:cNvCxnSpPr>
          <p:nvPr/>
        </p:nvCxnSpPr>
        <p:spPr>
          <a:xfrm flipV="1">
            <a:off x="7095068" y="1665799"/>
            <a:ext cx="466772" cy="20684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4" name="Slayt Önizlemesi 63">
                <a:extLst>
                  <a:ext uri="{FF2B5EF4-FFF2-40B4-BE49-F238E27FC236}">
                    <a16:creationId xmlns:a16="http://schemas.microsoft.com/office/drawing/2014/main" id="{C8FD66D5-CE63-4275-A5FB-CCDDC2BD87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79400205"/>
                  </p:ext>
                </p:extLst>
              </p:nvPr>
            </p:nvGraphicFramePr>
            <p:xfrm>
              <a:off x="7206916" y="203648"/>
              <a:ext cx="1882165" cy="1714500"/>
            </p:xfrm>
            <a:graphic>
              <a:graphicData uri="http://schemas.microsoft.com/office/powerpoint/2016/slidezoom">
                <pslz:sldZm>
                  <pslz:sldZmObj sldId="264" cId="565253660">
                    <pslz:zmPr id="{D88E53BA-1B32-4705-AD3F-FB9B7DB6A7F5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82165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4" name="Slayt Önizlemesi 6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8FD66D5-CE63-4275-A5FB-CCDDC2BD87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16" y="203648"/>
                <a:ext cx="1882165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6" name="Slayt Önizlemesi 75">
                <a:extLst>
                  <a:ext uri="{FF2B5EF4-FFF2-40B4-BE49-F238E27FC236}">
                    <a16:creationId xmlns:a16="http://schemas.microsoft.com/office/drawing/2014/main" id="{1EAC2F7C-E399-4133-9A9E-2571E9FD69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7666406"/>
                  </p:ext>
                </p:extLst>
              </p:nvPr>
            </p:nvGraphicFramePr>
            <p:xfrm>
              <a:off x="9780390" y="1081304"/>
              <a:ext cx="1979518" cy="1714500"/>
            </p:xfrm>
            <a:graphic>
              <a:graphicData uri="http://schemas.microsoft.com/office/powerpoint/2016/slidezoom">
                <pslz:sldZm>
                  <pslz:sldZmObj sldId="265" cId="1322101285">
                    <pslz:zmPr id="{200BDACA-0878-40C7-9994-D30B580AFA77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9518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6" name="Slayt Önizlemesi 7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EAC2F7C-E399-4133-9A9E-2571E9FD69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80390" y="1081304"/>
                <a:ext cx="1979518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8" name="Slayt Önizlemesi 77">
                <a:extLst>
                  <a:ext uri="{FF2B5EF4-FFF2-40B4-BE49-F238E27FC236}">
                    <a16:creationId xmlns:a16="http://schemas.microsoft.com/office/drawing/2014/main" id="{430002E6-C2AF-4B3D-9CB7-F448BDF898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7281804"/>
                  </p:ext>
                </p:extLst>
              </p:nvPr>
            </p:nvGraphicFramePr>
            <p:xfrm>
              <a:off x="9824473" y="3126125"/>
              <a:ext cx="1833488" cy="1714500"/>
            </p:xfrm>
            <a:graphic>
              <a:graphicData uri="http://schemas.microsoft.com/office/powerpoint/2016/slidezoom">
                <pslz:sldZm>
                  <pslz:sldZmObj sldId="266" cId="484317090">
                    <pslz:zmPr id="{00166302-AD6D-4866-8EFF-E41A397796F1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33488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8" name="Slayt Önizlemesi 7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30002E6-C2AF-4B3D-9CB7-F448BDF898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4473" y="3126125"/>
                <a:ext cx="1833488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0" name="Slayt Önizlemesi 79">
                <a:extLst>
                  <a:ext uri="{FF2B5EF4-FFF2-40B4-BE49-F238E27FC236}">
                    <a16:creationId xmlns:a16="http://schemas.microsoft.com/office/drawing/2014/main" id="{8A1A762C-A4AE-42B7-9AB4-9C4038059F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8138892"/>
                  </p:ext>
                </p:extLst>
              </p:nvPr>
            </p:nvGraphicFramePr>
            <p:xfrm>
              <a:off x="8488672" y="4710950"/>
              <a:ext cx="1987908" cy="1714500"/>
            </p:xfrm>
            <a:graphic>
              <a:graphicData uri="http://schemas.microsoft.com/office/powerpoint/2016/slidezoom">
                <pslz:sldZm>
                  <pslz:sldZmObj sldId="267" cId="4261122777">
                    <pslz:zmPr id="{C20AD00B-C53F-4998-900B-8E25A47A95CF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7908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0" name="Slayt Önizlemesi 7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A1A762C-A4AE-42B7-9AB4-9C4038059F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8672" y="4710950"/>
                <a:ext cx="1987908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2" name="Slayt Önizlemesi 81">
                <a:extLst>
                  <a:ext uri="{FF2B5EF4-FFF2-40B4-BE49-F238E27FC236}">
                    <a16:creationId xmlns:a16="http://schemas.microsoft.com/office/drawing/2014/main" id="{E30CFE58-EC37-4010-B2BC-BCF365577C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2192989"/>
                  </p:ext>
                </p:extLst>
              </p:nvPr>
            </p:nvGraphicFramePr>
            <p:xfrm>
              <a:off x="2368403" y="5002218"/>
              <a:ext cx="2087688" cy="1714500"/>
            </p:xfrm>
            <a:graphic>
              <a:graphicData uri="http://schemas.microsoft.com/office/powerpoint/2016/slidezoom">
                <pslz:sldZm>
                  <pslz:sldZmObj sldId="268" cId="1749604071">
                    <pslz:zmPr id="{58EE6AD7-861E-4765-AD6C-227C93CDDDDB}" returnToParent="0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87688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2" name="Slayt Önizlemesi 81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E30CFE58-EC37-4010-B2BC-BCF365577C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8403" y="5002218"/>
                <a:ext cx="2087688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4" name="Slayt Önizlemesi 83">
                <a:extLst>
                  <a:ext uri="{FF2B5EF4-FFF2-40B4-BE49-F238E27FC236}">
                    <a16:creationId xmlns:a16="http://schemas.microsoft.com/office/drawing/2014/main" id="{2BE2ECF4-48C6-4357-A02F-764A684904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008269"/>
                  </p:ext>
                </p:extLst>
              </p:nvPr>
            </p:nvGraphicFramePr>
            <p:xfrm>
              <a:off x="523877" y="3527451"/>
              <a:ext cx="2109322" cy="1714500"/>
            </p:xfrm>
            <a:graphic>
              <a:graphicData uri="http://schemas.microsoft.com/office/powerpoint/2016/slidezoom">
                <pslz:sldZm>
                  <pslz:sldZmObj sldId="269" cId="1943629303">
                    <pslz:zmPr id="{F5A7038D-89FB-4700-9479-5B0523A96253}" returnToParent="0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09322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4" name="Slayt Önizlemesi 83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BE2ECF4-48C6-4357-A02F-764A684904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877" y="3527451"/>
                <a:ext cx="2109322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6" name="Slayt Önizlemesi 85">
                <a:extLst>
                  <a:ext uri="{FF2B5EF4-FFF2-40B4-BE49-F238E27FC236}">
                    <a16:creationId xmlns:a16="http://schemas.microsoft.com/office/drawing/2014/main" id="{CB0866C6-3A57-44EA-A85C-A83EB7B00A1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4093722"/>
                  </p:ext>
                </p:extLst>
              </p:nvPr>
            </p:nvGraphicFramePr>
            <p:xfrm>
              <a:off x="159195" y="1466143"/>
              <a:ext cx="1990335" cy="1714500"/>
            </p:xfrm>
            <a:graphic>
              <a:graphicData uri="http://schemas.microsoft.com/office/powerpoint/2016/slidezoom">
                <pslz:sldZm>
                  <pslz:sldZmObj sldId="270" cId="2750848790">
                    <pslz:zmPr id="{6654C636-3D58-4EEB-AD33-83480572C332}" returnToParent="0" imageType="cover" transitionDur="1000">
                      <p166:blipFill xmlns:p166="http://schemas.microsoft.com/office/powerpoint/2016/6/main"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90335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6" name="Slayt Önizlemesi 85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CB0866C6-3A57-44EA-A85C-A83EB7B00A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95" y="1466143"/>
                <a:ext cx="1990335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8" name="Slayt Önizlemesi 87">
                <a:extLst>
                  <a:ext uri="{FF2B5EF4-FFF2-40B4-BE49-F238E27FC236}">
                    <a16:creationId xmlns:a16="http://schemas.microsoft.com/office/drawing/2014/main" id="{437A4E52-B6FE-4F90-A6B6-1589B4B8A9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0722733"/>
                  </p:ext>
                </p:extLst>
              </p:nvPr>
            </p:nvGraphicFramePr>
            <p:xfrm>
              <a:off x="2568910" y="292137"/>
              <a:ext cx="1984926" cy="1714500"/>
            </p:xfrm>
            <a:graphic>
              <a:graphicData uri="http://schemas.microsoft.com/office/powerpoint/2016/slidezoom">
                <pslz:sldZm>
                  <pslz:sldZmObj sldId="271" cId="3941152274">
                    <pslz:zmPr id="{8EC6915D-D3B7-4D2B-8E70-A20AE00CA17B}" imageType="cover" transitionDur="1000">
                      <p166:blipFill xmlns:p166="http://schemas.microsoft.com/office/powerpoint/2016/6/main"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4926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8" name="Slayt Önizlemesi 87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437A4E52-B6FE-4F90-A6B6-1589B4B8A9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8910" y="292137"/>
                <a:ext cx="1984926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57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CE07979-9A81-4EC0-BC71-DC11390D75C1}"/>
              </a:ext>
            </a:extLst>
          </p:cNvPr>
          <p:cNvGrpSpPr/>
          <p:nvPr/>
        </p:nvGrpSpPr>
        <p:grpSpPr>
          <a:xfrm>
            <a:off x="6096000" y="647615"/>
            <a:ext cx="5317987" cy="5562769"/>
            <a:chOff x="6231108" y="424285"/>
            <a:chExt cx="2153583" cy="2181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D345AC-01A7-4B6C-A0A8-771C79715D66}"/>
                </a:ext>
              </a:extLst>
            </p:cNvPr>
            <p:cNvSpPr/>
            <p:nvPr/>
          </p:nvSpPr>
          <p:spPr>
            <a:xfrm>
              <a:off x="6231108" y="424285"/>
              <a:ext cx="2153583" cy="218193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0E6BAA6-FBBC-4492-8917-03E0DA0CA85B}"/>
                </a:ext>
              </a:extLst>
            </p:cNvPr>
            <p:cNvSpPr txBox="1"/>
            <p:nvPr/>
          </p:nvSpPr>
          <p:spPr>
            <a:xfrm>
              <a:off x="6527882" y="1207410"/>
              <a:ext cx="1560035" cy="61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600" dirty="0" err="1">
                  <a:solidFill>
                    <a:schemeClr val="bg1"/>
                  </a:solidFill>
                  <a:latin typeface="Nickainley Normal" panose="00000500000000000000" pitchFamily="2" charset="-94"/>
                </a:rPr>
                <a:t>erkenlik</a:t>
              </a:r>
              <a:endParaRPr lang="tr-TR" sz="9600" dirty="0">
                <a:solidFill>
                  <a:schemeClr val="bg1"/>
                </a:solidFill>
                <a:latin typeface="Nickainley Normal" panose="00000500000000000000" pitchFamily="2" charset="-94"/>
              </a:endParaRP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F778DD-1A1D-463F-A809-7702077C6BEC}"/>
              </a:ext>
            </a:extLst>
          </p:cNvPr>
          <p:cNvSpPr txBox="1"/>
          <p:nvPr/>
        </p:nvSpPr>
        <p:spPr>
          <a:xfrm>
            <a:off x="-4221457" y="612844"/>
            <a:ext cx="38524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chemeClr val="bg1"/>
                </a:solidFill>
                <a:latin typeface="Nickainley Normal" panose="00000500000000000000" pitchFamily="2" charset="-94"/>
              </a:rPr>
              <a:t>tanı ve değerlendirme mümkün olduğunca erken yapılmalıdır.</a:t>
            </a:r>
          </a:p>
        </p:txBody>
      </p:sp>
    </p:spTree>
    <p:extLst>
      <p:ext uri="{BB962C8B-B14F-4D97-AF65-F5344CB8AC3E}">
        <p14:creationId xmlns:p14="http://schemas.microsoft.com/office/powerpoint/2010/main" val="565253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30000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0509 L 0.45365 -0.00509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eması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375</Words>
  <Application>Microsoft Office PowerPoint</Application>
  <PresentationFormat>Geniş ekran</PresentationFormat>
  <Paragraphs>73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Forte</vt:lpstr>
      <vt:lpstr>Calibri</vt:lpstr>
      <vt:lpstr>Calibri Light</vt:lpstr>
      <vt:lpstr>Nickainley Normal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onur ünser</dc:creator>
  <cp:lastModifiedBy>ege onur ünser</cp:lastModifiedBy>
  <cp:revision>37</cp:revision>
  <dcterms:created xsi:type="dcterms:W3CDTF">2020-05-21T10:43:49Z</dcterms:created>
  <dcterms:modified xsi:type="dcterms:W3CDTF">2020-05-24T16:03:11Z</dcterms:modified>
</cp:coreProperties>
</file>