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4" r:id="rId3"/>
    <p:sldId id="257" r:id="rId4"/>
    <p:sldId id="264" r:id="rId5"/>
    <p:sldId id="258" r:id="rId6"/>
    <p:sldId id="265" r:id="rId7"/>
    <p:sldId id="259" r:id="rId8"/>
    <p:sldId id="266" r:id="rId9"/>
    <p:sldId id="267" r:id="rId10"/>
    <p:sldId id="268" r:id="rId11"/>
    <p:sldId id="260" r:id="rId12"/>
    <p:sldId id="261" r:id="rId13"/>
    <p:sldId id="269" r:id="rId14"/>
    <p:sldId id="270" r:id="rId15"/>
    <p:sldId id="271" r:id="rId16"/>
    <p:sldId id="262" r:id="rId17"/>
    <p:sldId id="263" r:id="rId18"/>
    <p:sldId id="272" r:id="rId19"/>
    <p:sldId id="273" r:id="rId20"/>
    <p:sldId id="275" r:id="rId21"/>
    <p:sldId id="276" r:id="rId22"/>
    <p:sldId id="277"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5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23720DD-5B6D-40BF-8493-A6B52D484E6B}" type="datetimeFigureOut">
              <a:rPr lang="tr-TR" smtClean="0"/>
              <a:pPr/>
              <a:t>31.12.2020</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302176B-0E47-46AC-8F43-DAB4B8A37D0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23720DD-5B6D-40BF-8493-A6B52D484E6B}" type="datetimeFigureOut">
              <a:rPr lang="tr-TR" smtClean="0"/>
              <a:pPr/>
              <a:t>31.12.2020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extLst/>
          </a:lstStyle>
          <a:p>
            <a:fld id="{A23720DD-5B6D-40BF-8493-A6B52D484E6B}" type="datetimeFigureOut">
              <a:rPr lang="tr-TR" smtClean="0"/>
              <a:pPr/>
              <a:t>31.12.2020</a:t>
            </a:fld>
            <a:endParaRPr lang="tr-TR"/>
          </a:p>
        </p:txBody>
      </p:sp>
      <p:sp>
        <p:nvSpPr>
          <p:cNvPr id="5" name="4 Altbilgi Yer Tutucusu"/>
          <p:cNvSpPr>
            <a:spLocks noGrp="1"/>
          </p:cNvSpPr>
          <p:nvPr>
            <p:ph type="ftr" sz="quarter" idx="11"/>
          </p:nvPr>
        </p:nvSpPr>
        <p:spPr>
          <a:xfrm>
            <a:off x="457200" y="6556248"/>
            <a:ext cx="3657600" cy="228600"/>
          </a:xfrm>
        </p:spPr>
        <p:txBody>
          <a:bodyPr/>
          <a:lstStyle>
            <a:extLst/>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23720DD-5B6D-40BF-8493-A6B52D484E6B}" type="datetimeFigureOut">
              <a:rPr lang="tr-TR" smtClean="0"/>
              <a:pPr/>
              <a:t>31.12.2020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23720DD-5B6D-40BF-8493-A6B52D484E6B}" type="datetimeFigureOut">
              <a:rPr lang="tr-TR" smtClean="0"/>
              <a:pPr/>
              <a:t>31.12.2020</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extLst/>
          </a:lstStyle>
          <a:p>
            <a:fld id="{F302176B-0E47-46AC-8F43-DAB4B8A37D0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A23720DD-5B6D-40BF-8493-A6B52D484E6B}" type="datetimeFigureOut">
              <a:rPr lang="tr-TR" smtClean="0"/>
              <a:pPr/>
              <a:t>31.12.2020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A23720DD-5B6D-40BF-8493-A6B52D484E6B}" type="datetimeFigureOut">
              <a:rPr lang="tr-TR" smtClean="0"/>
              <a:pPr/>
              <a:t>31.12.2020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A23720DD-5B6D-40BF-8493-A6B52D484E6B}" type="datetimeFigureOut">
              <a:rPr lang="tr-TR" smtClean="0"/>
              <a:pPr/>
              <a:t>31.12.2020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A23720DD-5B6D-40BF-8493-A6B52D484E6B}" type="datetimeFigureOut">
              <a:rPr lang="tr-TR" smtClean="0"/>
              <a:pPr/>
              <a:t>31.12.2020</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extLst/>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A23720DD-5B6D-40BF-8493-A6B52D484E6B}" type="datetimeFigureOut">
              <a:rPr lang="tr-TR" smtClean="0"/>
              <a:pPr/>
              <a:t>31.12.2020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A23720DD-5B6D-40BF-8493-A6B52D484E6B}" type="datetimeFigureOut">
              <a:rPr lang="tr-TR" smtClean="0"/>
              <a:pPr/>
              <a:t>31.12.2020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F302176B-0E47-46AC-8F43-DAB4B8A37D06}"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23720DD-5B6D-40BF-8493-A6B52D484E6B}" type="datetimeFigureOut">
              <a:rPr lang="tr-TR" smtClean="0"/>
              <a:pPr/>
              <a:t>31.12.2020</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algn="ctr"/>
            <a:r>
              <a:rPr lang="tr-TR" sz="4800" dirty="0" smtClean="0"/>
              <a:t>NEDEN UZAKTAN EĞİTİM ?</a:t>
            </a:r>
            <a:endParaRPr lang="tr-TR" sz="4800" dirty="0"/>
          </a:p>
        </p:txBody>
      </p:sp>
      <p:sp>
        <p:nvSpPr>
          <p:cNvPr id="3" name="2 Alt Başlık"/>
          <p:cNvSpPr>
            <a:spLocks noGrp="1"/>
          </p:cNvSpPr>
          <p:nvPr>
            <p:ph type="subTitle" idx="1"/>
          </p:nvPr>
        </p:nvSpPr>
        <p:spPr/>
        <p:txBody>
          <a:bodyPr>
            <a:normAutofit fontScale="85000" lnSpcReduction="20000"/>
          </a:bodyPr>
          <a:lstStyle/>
          <a:p>
            <a:pPr algn="ctr"/>
            <a:endParaRPr lang="tr-TR" dirty="0" smtClean="0"/>
          </a:p>
          <a:p>
            <a:pPr algn="ctr"/>
            <a:endParaRPr lang="tr-TR" dirty="0" smtClean="0"/>
          </a:p>
          <a:p>
            <a:pPr algn="ctr"/>
            <a:r>
              <a:rPr lang="tr-TR" sz="4600" dirty="0" smtClean="0"/>
              <a:t> </a:t>
            </a:r>
            <a:endParaRPr lang="tr-TR" sz="4600" dirty="0"/>
          </a:p>
        </p:txBody>
      </p:sp>
      <p:pic>
        <p:nvPicPr>
          <p:cNvPr id="4" name="3 Resim"/>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5429256" y="285728"/>
            <a:ext cx="1223965" cy="1285884"/>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t>Kriz durumlarında uygulanan uzaktan eğitim yaşam normale döndüğünde tekrar yüz yüze eğitime taşınır. Bu koşullarda öncelikli amaç, hızlı ve güvenilir olarak kullanılabilecek eğitim/öğretim faaliyetlerine geçici erişim sağlayabilecek platformlar aracılığıyla ( </a:t>
            </a:r>
            <a:r>
              <a:rPr lang="tr-TR" dirty="0" err="1" smtClean="0"/>
              <a:t>eba</a:t>
            </a:r>
            <a:r>
              <a:rPr lang="tr-TR" dirty="0" smtClean="0"/>
              <a:t>,</a:t>
            </a:r>
            <a:r>
              <a:rPr lang="tr-TR" dirty="0" err="1" smtClean="0"/>
              <a:t>zoom</a:t>
            </a:r>
            <a:r>
              <a:rPr lang="tr-TR" dirty="0" smtClean="0"/>
              <a:t> vb) eğitim/öğretim faaliyetlerinin kesintisiz devam ettirilmesidir.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Uzaktan eğitim </a:t>
            </a:r>
            <a:r>
              <a:rPr lang="tr-TR" dirty="0" err="1" smtClean="0"/>
              <a:t>platformlarInın</a:t>
            </a:r>
            <a:r>
              <a:rPr lang="tr-TR" dirty="0" smtClean="0"/>
              <a:t>  AVANTAJLARI</a:t>
            </a:r>
            <a:endParaRPr lang="tr-T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655788" y="1609725"/>
            <a:ext cx="6841823" cy="4846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611560" y="1275626"/>
            <a:ext cx="6336927" cy="46016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err="1" smtClean="0"/>
              <a:t>Pandemi</a:t>
            </a:r>
            <a:r>
              <a:rPr lang="tr-TR" dirty="0" smtClean="0"/>
              <a:t> gibi kriz durumlarındaki uzaktan eğitimle normal zamanda gerçekleşen uzaktan eğitim uygulamaları bazı yönlerde farklılık göstermektedir.</a:t>
            </a:r>
          </a:p>
          <a:p>
            <a:pPr algn="just"/>
            <a:r>
              <a:rPr lang="tr-TR" dirty="0" smtClean="0"/>
              <a:t>En temel farklılık normal zamanlarda uzaktan eğitim platformları öğrencinin yüz yüze eğitimine destek sağlamak, alternatifler oluşturmak, esnek bir çalışma ortamı hazırlamak gibi işlevlere sahip iken kriz durumlarında ise uzaktan eğitim seçenek değil zorunluluktur.</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err="1" smtClean="0"/>
              <a:t>Pandemi</a:t>
            </a:r>
            <a:r>
              <a:rPr lang="tr-TR" dirty="0" smtClean="0"/>
              <a:t>,göç,doğal afet gibi kriz durumlarında uzaktan eğitimde sınıf ortamı yeniden yaratılır ve dijital platformlara taşınır. Bu ortamlara sanal sınıflar denilmektedir.</a:t>
            </a:r>
          </a:p>
          <a:p>
            <a:pPr algn="just"/>
            <a:r>
              <a:rPr lang="tr-TR" dirty="0" smtClean="0"/>
              <a:t>Öğretim planlamasının eğitimciler tarafından yapılandırılması önceden belirlenen zamanlarda öğrenciler sanal sınıf ortamlarına zorunlu olarak katılım göstermektedir.</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t>Bu nedenle kriz durumlarında uzaktan eğitimde ders saatleri,günleri, zamanı vb koşullar öğrenciler için oluşturulmuştur burada öğrencinin erişim esnekliğinden öte katılım sorumluluğu bulunmaktadır. </a:t>
            </a:r>
          </a:p>
          <a:p>
            <a:pPr algn="just"/>
            <a:r>
              <a:rPr lang="tr-TR" dirty="0" smtClean="0"/>
              <a:t>Kısacası içinde bulunduğumuz eğitim dönemi normal bir uzaktan eğitim süreci değildir.Geçici süreliğine sanal ortama taşınan sınıfların hem avantajları hem de dezavantajları bulunmaktadır. </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Uzaktan eğitim </a:t>
            </a:r>
            <a:r>
              <a:rPr lang="tr-TR" dirty="0" err="1" smtClean="0"/>
              <a:t>avantajlarI</a:t>
            </a:r>
            <a:endParaRPr lang="tr-TR" dirty="0"/>
          </a:p>
        </p:txBody>
      </p:sp>
      <p:sp>
        <p:nvSpPr>
          <p:cNvPr id="3" name="2 İçerik Yer Tutucusu"/>
          <p:cNvSpPr>
            <a:spLocks noGrp="1"/>
          </p:cNvSpPr>
          <p:nvPr>
            <p:ph idx="1"/>
          </p:nvPr>
        </p:nvSpPr>
        <p:spPr>
          <a:xfrm>
            <a:off x="467544" y="1609416"/>
            <a:ext cx="7228656" cy="4846320"/>
          </a:xfrm>
        </p:spPr>
        <p:txBody>
          <a:bodyPr>
            <a:normAutofit fontScale="77500" lnSpcReduction="20000"/>
          </a:bodyPr>
          <a:lstStyle/>
          <a:p>
            <a:pPr algn="just">
              <a:buNone/>
            </a:pPr>
            <a:endParaRPr lang="tr-TR" dirty="0" smtClean="0"/>
          </a:p>
          <a:p>
            <a:pPr algn="just">
              <a:buNone/>
            </a:pPr>
            <a:r>
              <a:rPr lang="tr-TR" dirty="0" smtClean="0"/>
              <a:t>   Canlı ders ortamları teknolojik ve pedagojik açıdan çeşitli imkanlar sunmaktadır. Bu imkanların öğretici ve öğrenenler açısından sağladığı yararlar aşağıda açıklanmaktadır.</a:t>
            </a:r>
          </a:p>
          <a:p>
            <a:pPr algn="just">
              <a:buNone/>
            </a:pPr>
            <a:r>
              <a:rPr lang="tr-TR" dirty="0" smtClean="0"/>
              <a:t>    İlk ve en önemli avantajı; salgın sürecinde okullarda yaşanabilecek teması azaltmak,sosyal hareketliliği azaltmak ve böylece salgının bulaşma riskini azaltmaktır </a:t>
            </a:r>
          </a:p>
          <a:p>
            <a:pPr algn="just">
              <a:buNone/>
            </a:pPr>
            <a:r>
              <a:rPr lang="tr-TR" dirty="0" smtClean="0"/>
              <a:t>    Zaman ve mekândan bağımsızdır.</a:t>
            </a:r>
          </a:p>
          <a:p>
            <a:pPr algn="just">
              <a:buNone/>
            </a:pPr>
            <a:r>
              <a:rPr lang="tr-TR" dirty="0" smtClean="0"/>
              <a:t>    Eğitim maliyetini düşürür.</a:t>
            </a:r>
          </a:p>
          <a:p>
            <a:pPr algn="just">
              <a:buNone/>
            </a:pPr>
            <a:r>
              <a:rPr lang="tr-TR" dirty="0" smtClean="0"/>
              <a:t>   Öğrenenleri seyahat masraflarından (yol,yemek vb.)       kurtarır.</a:t>
            </a:r>
          </a:p>
          <a:p>
            <a:pPr algn="just">
              <a:buNone/>
            </a:pPr>
            <a:r>
              <a:rPr lang="tr-TR" dirty="0" smtClean="0"/>
              <a:t>     Kayıt altına alma özelliği ile tekrar izleme fırsatı sunar.</a:t>
            </a:r>
          </a:p>
          <a:p>
            <a:pPr algn="just">
              <a:buNone/>
            </a:pPr>
            <a:r>
              <a:rPr lang="tr-TR" dirty="0" smtClean="0"/>
              <a:t>     Öğrenenlerin derse yazılı, sesli veya sesli-görüntülü olarak aktif bir şekilde katılımına imkan verir.  Öğrenenlere öğrenme süreçlerini yönetme ve düzenleme imkanı verir   </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Doğru ve etkili kullanıldığında öğrencilerin oto kontrol mekanizmalarının gelişimine katkı sağlar.</a:t>
            </a:r>
          </a:p>
          <a:p>
            <a:r>
              <a:rPr lang="tr-TR" dirty="0" smtClean="0"/>
              <a:t>Öğrencilerin yeni beceri ve donanımlar kazanmasına olanak sağlar.</a:t>
            </a:r>
          </a:p>
          <a:p>
            <a:r>
              <a:rPr lang="tr-TR" dirty="0" smtClean="0"/>
              <a:t>Sanal sınıf platformlarını kullanma yetkinlikleri artar.</a:t>
            </a:r>
          </a:p>
          <a:p>
            <a:r>
              <a:rPr lang="tr-TR" dirty="0" smtClean="0"/>
              <a:t>Teknoloji okur yazarlığını geliştirir.</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Uzaktan eğitim </a:t>
            </a:r>
            <a:r>
              <a:rPr lang="tr-TR" dirty="0" err="1" smtClean="0"/>
              <a:t>DEZavantajlarI</a:t>
            </a:r>
            <a:endParaRPr lang="tr-TR" dirty="0"/>
          </a:p>
        </p:txBody>
      </p:sp>
      <p:sp>
        <p:nvSpPr>
          <p:cNvPr id="3" name="2 İçerik Yer Tutucusu"/>
          <p:cNvSpPr>
            <a:spLocks noGrp="1"/>
          </p:cNvSpPr>
          <p:nvPr>
            <p:ph idx="1"/>
          </p:nvPr>
        </p:nvSpPr>
        <p:spPr/>
        <p:txBody>
          <a:bodyPr/>
          <a:lstStyle/>
          <a:p>
            <a:pPr algn="just"/>
            <a:r>
              <a:rPr lang="tr-TR" dirty="0" smtClean="0"/>
              <a:t>Sanal sınıflara erişim sağlamada kullanılan araçlarda(tablet,bilgisayar,akıllı telefon)yaşanabilecek olası problemler sınıf ortamına erişimi engelleyebilir</a:t>
            </a:r>
          </a:p>
          <a:p>
            <a:pPr algn="just"/>
            <a:r>
              <a:rPr lang="tr-TR" dirty="0" smtClean="0"/>
              <a:t>İletişimin yüz yüze olmaması nedeniyle yaşanabilecek iletişim problemleri</a:t>
            </a:r>
          </a:p>
          <a:p>
            <a:pPr algn="just"/>
            <a:r>
              <a:rPr lang="tr-TR" dirty="0" smtClean="0"/>
              <a:t>Öğrencilerinden bazılarının gerekli donanım ve olanaklara erişim sağlamada yaşadıkları problemler( evde internet bağlantısı,bilgisayar vb. donanımların olmaması)  </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t>Yüz yüze etkileşimin kurulamaması</a:t>
            </a:r>
          </a:p>
          <a:p>
            <a:pPr algn="just"/>
            <a:r>
              <a:rPr lang="tr-TR" dirty="0" smtClean="0"/>
              <a:t>Anında ve zamanında yardım alma ve müdahalenin yapılamaması</a:t>
            </a:r>
          </a:p>
          <a:p>
            <a:pPr algn="just"/>
            <a:r>
              <a:rPr lang="tr-TR" dirty="0" smtClean="0"/>
              <a:t>Kendi kendine zamanı planlama alışkanlığı olmayan öğrenciler için zaman yönetiminde zorluk yaşanması</a:t>
            </a:r>
          </a:p>
          <a:p>
            <a:pPr algn="just"/>
            <a:r>
              <a:rPr lang="tr-TR" dirty="0" err="1" smtClean="0"/>
              <a:t>Laboratuvar</a:t>
            </a:r>
            <a:r>
              <a:rPr lang="tr-TR" dirty="0" smtClean="0"/>
              <a:t> gibi uygulama alanlarında yapılacak uygulamalı faaliyetlerin sanal sınıflara taşınamaması</a:t>
            </a:r>
          </a:p>
          <a:p>
            <a:endParaRPr lang="tr-T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404664"/>
            <a:ext cx="7239000" cy="804704"/>
          </a:xfrm>
        </p:spPr>
        <p:txBody>
          <a:bodyPr>
            <a:normAutofit fontScale="90000"/>
          </a:bodyPr>
          <a:lstStyle/>
          <a:p>
            <a:pPr algn="ctr"/>
            <a:r>
              <a:rPr lang="tr-TR" dirty="0" err="1" smtClean="0"/>
              <a:t>SayIN</a:t>
            </a:r>
            <a:r>
              <a:rPr lang="tr-TR" dirty="0" smtClean="0"/>
              <a:t> VELİLER</a:t>
            </a:r>
            <a:br>
              <a:rPr lang="tr-TR" dirty="0" smtClean="0"/>
            </a:br>
            <a:endParaRPr lang="tr-TR" dirty="0"/>
          </a:p>
        </p:txBody>
      </p:sp>
      <p:sp>
        <p:nvSpPr>
          <p:cNvPr id="3" name="2 İçerik Yer Tutucusu"/>
          <p:cNvSpPr>
            <a:spLocks noGrp="1"/>
          </p:cNvSpPr>
          <p:nvPr>
            <p:ph idx="1"/>
          </p:nvPr>
        </p:nvSpPr>
        <p:spPr>
          <a:xfrm>
            <a:off x="0" y="3068960"/>
            <a:ext cx="7956376" cy="4414272"/>
          </a:xfrm>
        </p:spPr>
        <p:txBody>
          <a:bodyPr>
            <a:normAutofit/>
          </a:bodyPr>
          <a:lstStyle/>
          <a:p>
            <a:pPr algn="just">
              <a:buNone/>
            </a:pPr>
            <a:r>
              <a:rPr lang="tr-TR" dirty="0" smtClean="0"/>
              <a:t>   </a:t>
            </a:r>
            <a:r>
              <a:rPr lang="tr-TR" sz="2000" dirty="0" smtClean="0"/>
              <a:t>Mart ayından beri tüm dünyada etkisi devam eden COVİD-19 salgını yaşam biçimlerimizin ve alışkanlıklarımızın değişmesine yol açtı.Hepimizin yaşamını pek çok yönden etkiledi.Maske,mesafe,izolasyon gibi kavramlarla tanıştık ve bu kavramların yaşamımızdaki etkilerine uyum sağladık.</a:t>
            </a:r>
          </a:p>
          <a:p>
            <a:pPr algn="just">
              <a:buNone/>
            </a:pPr>
            <a:r>
              <a:rPr lang="tr-TR" sz="2000" dirty="0" smtClean="0"/>
              <a:t>    Salgının etkilerinin yaşandığı alanlardan biri de biz eğitimcileri ve siz velileri  ilgilendiren eğitim oldu.Yüz yüze eğitime ara verilmesiyle </a:t>
            </a:r>
            <a:r>
              <a:rPr lang="tr-TR" sz="2000" b="1" i="1" dirty="0" smtClean="0">
                <a:solidFill>
                  <a:srgbClr val="0070C0"/>
                </a:solidFill>
              </a:rPr>
              <a:t>“uzaktan eğitim” </a:t>
            </a:r>
            <a:r>
              <a:rPr lang="tr-TR" sz="2000" dirty="0" smtClean="0"/>
              <a:t>kavramıyla tanıştık.Bugün sizlerle </a:t>
            </a:r>
            <a:r>
              <a:rPr lang="tr-TR" sz="2000" b="1" i="1" dirty="0" smtClean="0">
                <a:solidFill>
                  <a:srgbClr val="0070C0"/>
                </a:solidFill>
              </a:rPr>
              <a:t>“</a:t>
            </a:r>
            <a:r>
              <a:rPr lang="tr-TR" sz="2000" b="1" i="1" dirty="0" err="1" smtClean="0">
                <a:solidFill>
                  <a:srgbClr val="0070C0"/>
                </a:solidFill>
              </a:rPr>
              <a:t>pandemi</a:t>
            </a:r>
            <a:r>
              <a:rPr lang="tr-TR" sz="2000" b="1" i="1" dirty="0" smtClean="0">
                <a:solidFill>
                  <a:srgbClr val="0070C0"/>
                </a:solidFill>
              </a:rPr>
              <a:t> döneminde uzaktan eğitimin”</a:t>
            </a:r>
            <a:r>
              <a:rPr lang="tr-TR" sz="2000" dirty="0" smtClean="0"/>
              <a:t> ne olduğunu paylaşacağım.</a:t>
            </a:r>
          </a:p>
          <a:p>
            <a:pPr algn="just">
              <a:buNone/>
            </a:pPr>
            <a:r>
              <a:rPr lang="tr-TR" dirty="0" smtClean="0"/>
              <a:t> </a:t>
            </a:r>
            <a:endParaRPr lang="tr-TR" dirty="0"/>
          </a:p>
        </p:txBody>
      </p:sp>
      <p:pic>
        <p:nvPicPr>
          <p:cNvPr id="1026" name="Picture 2" descr="C:\Users\OSKİ\Desktop\Adsız-Kopyası-52-1080x694.png"/>
          <p:cNvPicPr>
            <a:picLocks noChangeAspect="1" noChangeArrowheads="1"/>
          </p:cNvPicPr>
          <p:nvPr/>
        </p:nvPicPr>
        <p:blipFill>
          <a:blip r:embed="rId2" cstate="print"/>
          <a:srcRect/>
          <a:stretch>
            <a:fillRect/>
          </a:stretch>
        </p:blipFill>
        <p:spPr bwMode="auto">
          <a:xfrm>
            <a:off x="2339752" y="980728"/>
            <a:ext cx="3454527" cy="208103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ÖZETLE….</a:t>
            </a:r>
            <a:endParaRPr lang="tr-TR" dirty="0"/>
          </a:p>
        </p:txBody>
      </p:sp>
      <p:sp>
        <p:nvSpPr>
          <p:cNvPr id="3" name="2 İçerik Yer Tutucusu"/>
          <p:cNvSpPr>
            <a:spLocks noGrp="1"/>
          </p:cNvSpPr>
          <p:nvPr>
            <p:ph idx="1"/>
          </p:nvPr>
        </p:nvSpPr>
        <p:spPr/>
        <p:txBody>
          <a:bodyPr/>
          <a:lstStyle/>
          <a:p>
            <a:pPr algn="just"/>
            <a:r>
              <a:rPr lang="tr-TR" dirty="0" smtClean="0"/>
              <a:t>Bugün sizlerle “</a:t>
            </a:r>
            <a:r>
              <a:rPr lang="tr-TR" dirty="0" err="1" smtClean="0"/>
              <a:t>Pandemi</a:t>
            </a:r>
            <a:r>
              <a:rPr lang="tr-TR" dirty="0" smtClean="0"/>
              <a:t> döneminde uzaktan eğitim” kavramını paylaştım.Uzaktan eğitimin ne olduğu, </a:t>
            </a:r>
            <a:r>
              <a:rPr lang="tr-TR" dirty="0" err="1" smtClean="0"/>
              <a:t>pandemi</a:t>
            </a:r>
            <a:r>
              <a:rPr lang="tr-TR" dirty="0" smtClean="0"/>
              <a:t> döneminde nasıl farklılaştığı,avantaj ve dezavantajlarını anlattım.</a:t>
            </a:r>
          </a:p>
          <a:p>
            <a:pPr algn="just"/>
            <a:r>
              <a:rPr lang="tr-TR" dirty="0" smtClean="0"/>
              <a:t>Son olarak; içinde bulunduğumuz uzaktan eğitim sürecinin geçici bir dönem olduğunu hatırlatmak bu dönemde çocukların kazandıkları becerileri yüz yüze eğitime geçildiğinde de kullanmalarını desteklemenizi tavsiye etmekteyim.</a:t>
            </a: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t>Bu dönemde dijital dünyanın eğitime nasıl katkı sağladığını öğrenmiş olduk.Öğrenmiş olduğumuz yeni becerileri bir tohum atma dönemi olarak algılayıp bu becerileri geliştirmeliyiz. </a:t>
            </a:r>
          </a:p>
          <a:p>
            <a:pPr algn="just"/>
            <a:r>
              <a:rPr lang="tr-TR" dirty="0" err="1" smtClean="0"/>
              <a:t>Pandemi</a:t>
            </a:r>
            <a:r>
              <a:rPr lang="tr-TR" dirty="0" smtClean="0"/>
              <a:t> döneminde kendimizi geliştirmek için yatırımlar yaparak salgın sona erdiğinde yeni beceri ve donanımla yüz yüze eğitime geçmeye hazırlanmalıyız. </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ctr">
              <a:buNone/>
            </a:pPr>
            <a:endParaRPr lang="tr-TR" dirty="0" smtClean="0"/>
          </a:p>
          <a:p>
            <a:pPr algn="ctr">
              <a:buNone/>
            </a:pPr>
            <a:endParaRPr lang="tr-TR" dirty="0" smtClean="0"/>
          </a:p>
          <a:p>
            <a:pPr algn="ctr">
              <a:buNone/>
            </a:pPr>
            <a:r>
              <a:rPr lang="tr-TR" b="1" i="1" dirty="0" smtClean="0">
                <a:solidFill>
                  <a:schemeClr val="accent4">
                    <a:lumMod val="50000"/>
                  </a:schemeClr>
                </a:solidFill>
              </a:rPr>
              <a:t>DİNLEDİĞİNİZ </a:t>
            </a:r>
            <a:r>
              <a:rPr lang="tr-TR" b="1" i="1" smtClean="0">
                <a:solidFill>
                  <a:schemeClr val="accent4">
                    <a:lumMod val="50000"/>
                  </a:schemeClr>
                </a:solidFill>
              </a:rPr>
              <a:t>İÇİN TEŞEKKÜRLER </a:t>
            </a:r>
            <a:r>
              <a:rPr lang="tr-TR" b="1" i="1" smtClean="0">
                <a:solidFill>
                  <a:schemeClr val="accent4">
                    <a:lumMod val="50000"/>
                  </a:schemeClr>
                </a:solidFill>
                <a:sym typeface="Wingdings" pitchFamily="2" charset="2"/>
              </a:rPr>
              <a:t> </a:t>
            </a:r>
            <a:endParaRPr lang="tr-TR" b="1" i="1" dirty="0" smtClean="0">
              <a:solidFill>
                <a:schemeClr val="accent4">
                  <a:lumMod val="50000"/>
                </a:schemeClr>
              </a:solidFill>
            </a:endParaRPr>
          </a:p>
          <a:p>
            <a:pPr algn="ctr">
              <a:buNone/>
            </a:pPr>
            <a:r>
              <a:rPr lang="tr-TR" b="1" i="1" dirty="0" smtClean="0">
                <a:solidFill>
                  <a:schemeClr val="accent4">
                    <a:lumMod val="50000"/>
                  </a:schemeClr>
                </a:solidFill>
              </a:rPr>
              <a:t>SAĞLIKLI GÜNLERDE GÖRÜŞMEK ÜZERE</a:t>
            </a:r>
            <a:endParaRPr lang="tr-TR" b="1" i="1" dirty="0">
              <a:solidFill>
                <a:schemeClr val="accent4">
                  <a:lumMod val="50000"/>
                </a:schemeClr>
              </a:solidFill>
            </a:endParaRPr>
          </a:p>
        </p:txBody>
      </p:sp>
      <p:pic>
        <p:nvPicPr>
          <p:cNvPr id="4" name="3 Resim"/>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3428992" y="500042"/>
            <a:ext cx="1223965" cy="1285884"/>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Uzaktan eğitim </a:t>
            </a:r>
            <a:endParaRPr lang="tr-TR" dirty="0"/>
          </a:p>
        </p:txBody>
      </p:sp>
      <p:sp>
        <p:nvSpPr>
          <p:cNvPr id="3" name="2 İçerik Yer Tutucusu"/>
          <p:cNvSpPr>
            <a:spLocks noGrp="1"/>
          </p:cNvSpPr>
          <p:nvPr>
            <p:ph idx="1"/>
          </p:nvPr>
        </p:nvSpPr>
        <p:spPr/>
        <p:txBody>
          <a:bodyPr>
            <a:normAutofit/>
          </a:bodyPr>
          <a:lstStyle/>
          <a:p>
            <a:pPr algn="just"/>
            <a:r>
              <a:rPr lang="tr-TR" dirty="0" smtClean="0"/>
              <a:t>Günümüzde hızla gelişen bilgi ve iletişim teknolojilerinin sunduğu olanaklardan yararlanarak bireylere gerekli niteliklerin kazandırılmaya çalışılması farklı öğrenme-öğretme ortamlarının geliştirilmesini tetiklemiştir.</a:t>
            </a:r>
          </a:p>
          <a:p>
            <a:pPr algn="just">
              <a:buNone/>
            </a:pPr>
            <a:r>
              <a:rPr lang="tr-TR" dirty="0" smtClean="0"/>
              <a:t>   Gelişen bu teknolojilerin yanı sıra bireylerin yaşam koşulları ve alışkanlıklarında meydana gelen değişiklikler de eğitim-öğretim alanındaki yeni arayışları zorunlu kılmıştır. </a:t>
            </a:r>
          </a:p>
          <a:p>
            <a:pPr algn="just">
              <a:buNone/>
            </a:pPr>
            <a:r>
              <a:rPr lang="tr-TR" dirty="0" smtClean="0"/>
              <a:t>    </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988840"/>
            <a:ext cx="7239000" cy="4466896"/>
          </a:xfrm>
        </p:spPr>
        <p:txBody>
          <a:bodyPr/>
          <a:lstStyle/>
          <a:p>
            <a:pPr algn="just"/>
            <a:r>
              <a:rPr lang="tr-TR" dirty="0" smtClean="0"/>
              <a:t>Bu noktada herkese eşit eğitim imkânı sunan, her yerde her yaşta eğitim fırsatı sağlayan, bireylerin ve toplumun eğitim ihtiyaçlarını gidermeyi hedefleyen, teknolojiyi eğitimde kullanarak bireysel öğrenmeyi destekleyen bir çağdaş eğitim anlayışı giderek önem kazanmaktadır.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r>
              <a:rPr lang="tr-TR" dirty="0" smtClean="0"/>
              <a:t>Dijitalleşen dünyanın değişen eğitim gereksinimlerine yanıt verebilmek için çeşitli otoriteler zamandan ve mekândan bağımsız eğitim şekli olan uzaktan eğitimi, çağdaş eğitim anlayışının çözümü olarak görmektedir (Özen ve Karaman, 2001). </a:t>
            </a:r>
          </a:p>
          <a:p>
            <a:pPr algn="just"/>
            <a:r>
              <a:rPr lang="tr-TR" dirty="0" smtClean="0"/>
              <a:t>Çıkış noktası olarak dezavantajlı grupların öğrenme ihtiyacını gidermek, çok sayıdaki öğreneni ekonomik bir şekilde eğitmek ve işgücü ihtiyacını kısa sürede karşılamak olan uzaktan eğitim, günümüzde bireysel ve sosyal öğrenme etkinlikleriyle etkili bir üst düzey öğrenme ortamı haline gelmiştir. </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t>Uzaktan eğitim uygulamalarında sosyal öğrenme etkinliklerinin güçlü bir şekilde hissedildiği senkron öğrenme ortamları yeni teknoloji destekleriyle geleneksel yüz yüze sınıf ortamlarında gerçekleştirilen faaliyetlerin tamamına yakınını çevrimiçi ortama taşımaktadır.</a:t>
            </a:r>
          </a:p>
          <a:p>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t>Günümüzde iletişim hızı, donanım ve erişim imkânlarındaki artış, değişen eğitim ihtiyaçlar,öğretmenler ve öğrencilerin günlük hayatlarında video konferansın yaygınlaşması canlı ders uygulamalarını öne çıkarmıştır. Canlı ders uygulamaları ilköğretim,ortaöğretim ve yüksek öğrenimin yanı sıra kurumsal öğrenme ortamları dahil tüm sektörler tarafından da yaygın olarak kullanılmaktadır.</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t>Tüm dünyada uzun yıllardır uygulanan uzak eğitim uygulamasının  son dönemde gündeme gelmesi bildiğiniz üzere küresel çapta bir salgına neden olan COVID-19 </a:t>
            </a:r>
            <a:r>
              <a:rPr lang="tr-TR" dirty="0" err="1" smtClean="0"/>
              <a:t>pandemisi</a:t>
            </a:r>
            <a:r>
              <a:rPr lang="tr-TR" dirty="0" smtClean="0"/>
              <a:t> nedeniyledir.Bu nedenle 2020-2021 eğitim öğretim dönemi uzaktan eğitimle  yürütülmeye başlanmıştır.</a:t>
            </a:r>
          </a:p>
          <a:p>
            <a:pPr algn="just"/>
            <a:r>
              <a:rPr lang="tr-TR" dirty="0" smtClean="0"/>
              <a:t>Salgın koşullarında öğrenciler,öğretmenler ,veliler ve eğitim çalışanları başta olmak üzere toplum sağlığını korumak adına uzaktan eğitim uygulamasına geçilmiştir.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r>
              <a:rPr lang="tr-TR" dirty="0" smtClean="0"/>
              <a:t>Bahsettiğimiz gibi uzaktan eğitim uygulamaları </a:t>
            </a:r>
            <a:r>
              <a:rPr lang="tr-TR" dirty="0" err="1" smtClean="0"/>
              <a:t>pandemi</a:t>
            </a:r>
            <a:r>
              <a:rPr lang="tr-TR" dirty="0" smtClean="0"/>
              <a:t> dönemi ile gündeme gelse de uzun yıllardır tüm dünyada uygulanan bir eğitim modelidir.Ancak </a:t>
            </a:r>
            <a:r>
              <a:rPr lang="tr-TR" dirty="0" err="1" smtClean="0"/>
              <a:t>pandemi</a:t>
            </a:r>
            <a:r>
              <a:rPr lang="tr-TR" dirty="0" smtClean="0"/>
              <a:t> döneminde yürütülen uzaktan eğitim bir kriz anında yüz yüze eğitimin geçici olarak teknoloji ortamına aktarılmasıdır ve normal süreçteki uzaktan eğitim faaliyetlerinden ayrılmaktadır.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100</TotalTime>
  <Words>908</Words>
  <Application>Microsoft Office PowerPoint</Application>
  <PresentationFormat>Ekran Gösterisi (4:3)</PresentationFormat>
  <Paragraphs>58</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Zengin</vt:lpstr>
      <vt:lpstr>NEDEN UZAKTAN EĞİTİM ?</vt:lpstr>
      <vt:lpstr>SayIN VELİLER </vt:lpstr>
      <vt:lpstr>Uzaktan eğitim </vt:lpstr>
      <vt:lpstr>Slayt 4</vt:lpstr>
      <vt:lpstr>Slayt 5</vt:lpstr>
      <vt:lpstr>Slayt 6</vt:lpstr>
      <vt:lpstr>Slayt 7</vt:lpstr>
      <vt:lpstr>Slayt 8</vt:lpstr>
      <vt:lpstr>Slayt 9</vt:lpstr>
      <vt:lpstr>Slayt 10</vt:lpstr>
      <vt:lpstr>Uzaktan eğitim platformlarInın  AVANTAJLARI</vt:lpstr>
      <vt:lpstr>Slayt 12</vt:lpstr>
      <vt:lpstr>Slayt 13</vt:lpstr>
      <vt:lpstr>Slayt 14</vt:lpstr>
      <vt:lpstr>Slayt 15</vt:lpstr>
      <vt:lpstr>Uzaktan eğitim avantajlarI</vt:lpstr>
      <vt:lpstr>Slayt 17</vt:lpstr>
      <vt:lpstr>Uzaktan eğitim DEZavantajlarI</vt:lpstr>
      <vt:lpstr>Slayt 19</vt:lpstr>
      <vt:lpstr>ÖZETLE….</vt:lpstr>
      <vt:lpstr>Slayt 21</vt:lpstr>
      <vt:lpstr>Slayt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NEDEN UZAKTAN EĞİTİM ?</dc:title>
  <dc:creator>POYRAT</dc:creator>
  <cp:lastModifiedBy>PC</cp:lastModifiedBy>
  <cp:revision>16</cp:revision>
  <dcterms:created xsi:type="dcterms:W3CDTF">2020-12-19T12:36:07Z</dcterms:created>
  <dcterms:modified xsi:type="dcterms:W3CDTF">2020-12-31T07:07:05Z</dcterms:modified>
</cp:coreProperties>
</file>